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58"/>
  </p:notesMasterIdLst>
  <p:sldIdLst>
    <p:sldId id="256" r:id="rId2"/>
    <p:sldId id="361" r:id="rId3"/>
    <p:sldId id="450" r:id="rId4"/>
    <p:sldId id="360" r:id="rId5"/>
    <p:sldId id="359" r:id="rId6"/>
    <p:sldId id="262" r:id="rId7"/>
    <p:sldId id="263" r:id="rId8"/>
    <p:sldId id="341" r:id="rId9"/>
    <p:sldId id="271" r:id="rId10"/>
    <p:sldId id="368" r:id="rId11"/>
    <p:sldId id="272" r:id="rId12"/>
    <p:sldId id="273" r:id="rId13"/>
    <p:sldId id="369" r:id="rId14"/>
    <p:sldId id="348" r:id="rId15"/>
    <p:sldId id="364" r:id="rId16"/>
    <p:sldId id="363" r:id="rId17"/>
    <p:sldId id="362" r:id="rId18"/>
    <p:sldId id="279" r:id="rId19"/>
    <p:sldId id="281" r:id="rId20"/>
    <p:sldId id="352" r:id="rId21"/>
    <p:sldId id="296" r:id="rId22"/>
    <p:sldId id="390" r:id="rId23"/>
    <p:sldId id="305" r:id="rId24"/>
    <p:sldId id="391" r:id="rId25"/>
    <p:sldId id="301" r:id="rId26"/>
    <p:sldId id="378" r:id="rId27"/>
    <p:sldId id="392" r:id="rId28"/>
    <p:sldId id="304" r:id="rId29"/>
    <p:sldId id="354" r:id="rId30"/>
    <p:sldId id="280" r:id="rId31"/>
    <p:sldId id="449" r:id="rId32"/>
    <p:sldId id="448" r:id="rId33"/>
    <p:sldId id="316" r:id="rId34"/>
    <p:sldId id="306" r:id="rId35"/>
    <p:sldId id="307" r:id="rId36"/>
    <p:sldId id="357" r:id="rId37"/>
    <p:sldId id="394" r:id="rId38"/>
    <p:sldId id="400" r:id="rId39"/>
    <p:sldId id="401" r:id="rId40"/>
    <p:sldId id="407" r:id="rId41"/>
    <p:sldId id="402" r:id="rId42"/>
    <p:sldId id="408" r:id="rId43"/>
    <p:sldId id="395" r:id="rId44"/>
    <p:sldId id="396" r:id="rId45"/>
    <p:sldId id="404" r:id="rId46"/>
    <p:sldId id="452" r:id="rId47"/>
    <p:sldId id="451" r:id="rId48"/>
    <p:sldId id="397" r:id="rId49"/>
    <p:sldId id="398" r:id="rId50"/>
    <p:sldId id="405" r:id="rId51"/>
    <p:sldId id="399" r:id="rId52"/>
    <p:sldId id="406" r:id="rId53"/>
    <p:sldId id="403" r:id="rId54"/>
    <p:sldId id="327" r:id="rId55"/>
    <p:sldId id="326" r:id="rId56"/>
    <p:sldId id="336"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35"/>
    <p:restoredTop sz="82912"/>
  </p:normalViewPr>
  <p:slideViewPr>
    <p:cSldViewPr snapToGrid="0" snapToObjects="1">
      <p:cViewPr varScale="1">
        <p:scale>
          <a:sx n="82" d="100"/>
          <a:sy n="82" d="100"/>
        </p:scale>
        <p:origin x="176"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38679A-CE6F-B54F-B0AD-1BF6FD48739A}" type="datetimeFigureOut">
              <a:rPr lang="en-JP" smtClean="0"/>
              <a:t>2021/08/23</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8DBC49-6730-0B4A-B27C-BC59BAB4F0C7}" type="slidenum">
              <a:rPr lang="en-JP" smtClean="0"/>
              <a:t>‹#›</a:t>
            </a:fld>
            <a:endParaRPr lang="en-JP"/>
          </a:p>
        </p:txBody>
      </p:sp>
    </p:spTree>
    <p:extLst>
      <p:ext uri="{BB962C8B-B14F-4D97-AF65-F5344CB8AC3E}">
        <p14:creationId xmlns:p14="http://schemas.microsoft.com/office/powerpoint/2010/main" val="8553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a:t>
            </a:fld>
            <a:endParaRPr lang="en-JP"/>
          </a:p>
        </p:txBody>
      </p:sp>
    </p:spTree>
    <p:extLst>
      <p:ext uri="{BB962C8B-B14F-4D97-AF65-F5344CB8AC3E}">
        <p14:creationId xmlns:p14="http://schemas.microsoft.com/office/powerpoint/2010/main" val="1563932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a:t>
            </a:r>
            <a:r>
              <a:rPr lang="en-US" dirty="0"/>
              <a:t>IV</a:t>
            </a:r>
            <a:r>
              <a:rPr lang="en-JP" dirty="0"/>
              <a: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10</a:t>
            </a:fld>
            <a:endParaRPr lang="en-JP"/>
          </a:p>
        </p:txBody>
      </p:sp>
    </p:spTree>
    <p:extLst>
      <p:ext uri="{BB962C8B-B14F-4D97-AF65-F5344CB8AC3E}">
        <p14:creationId xmlns:p14="http://schemas.microsoft.com/office/powerpoint/2010/main" val="24304378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In our paper, we focus on two outcomes: the GDP growth rate in 2020 and the total number of deaths per million attributed to Covid-19.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focus on these two outcomes because they are not only important but also less susceptible to selective reporting than other outcomes, such as the number of COVID-19 cases.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obtain data for GDP growth rates in 2020 from the World Economic Outlook report by the International Monetary Fund. Note that these are estimates, as the official numbers take a while to be established and publicized in a consistent way.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the total number of deaths per million attributed to Covid-19, we source data from the Covid-19 repository center for systems science and engineering at Johns Hopkins university. They are cited by many papers and media outlets and source official counts from local administrative sources.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11</a:t>
            </a:fld>
            <a:endParaRPr lang="en-JP"/>
          </a:p>
        </p:txBody>
      </p:sp>
    </p:spTree>
    <p:extLst>
      <p:ext uri="{BB962C8B-B14F-4D97-AF65-F5344CB8AC3E}">
        <p14:creationId xmlns:p14="http://schemas.microsoft.com/office/powerpoint/2010/main" val="2183827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Next, on our data for democracy.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Measuring the extent of democracy is tricky.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Thankfully, there are several widely accepted indices that attempt to put a number on the levels of democracy around the world in an unbiased manner.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baseline measure which we adopt is the index released by an international think tank called Freedom House in their report, Freedom in the World 2020.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they do is to give each country 0 to 4 points for 10 political rights indicators and 15 civil liberties indicators. The democracy index is the sum of these sub-scores. </a:t>
            </a:r>
          </a:p>
          <a:p>
            <a:pPr marL="171450" indent="-171450">
              <a:buFont typeface="Arial" panose="020B0604020202020204" pitchFamily="34" charset="0"/>
              <a:buChar char="•"/>
            </a:pPr>
            <a:r>
              <a:rPr lang="en-JP" dirty="0"/>
              <a:t>Although this index is trusted by many scholars in the field, we test the robustness of our results by adopting alternative measures for democracy, namely those by the Center for Systemic Peace and the Economist Intelligence Unit. We find that they provide similar results. </a:t>
            </a:r>
          </a:p>
        </p:txBody>
      </p:sp>
      <p:sp>
        <p:nvSpPr>
          <p:cNvPr id="4" name="Slide Number Placeholder 3"/>
          <p:cNvSpPr>
            <a:spLocks noGrp="1"/>
          </p:cNvSpPr>
          <p:nvPr>
            <p:ph type="sldNum" sz="quarter" idx="5"/>
          </p:nvPr>
        </p:nvSpPr>
        <p:spPr/>
        <p:txBody>
          <a:bodyPr/>
          <a:lstStyle/>
          <a:p>
            <a:fld id="{AC8DBC49-6730-0B4A-B27C-BC59BAB4F0C7}" type="slidenum">
              <a:rPr lang="en-JP" smtClean="0"/>
              <a:t>12</a:t>
            </a:fld>
            <a:endParaRPr lang="en-JP"/>
          </a:p>
        </p:txBody>
      </p:sp>
    </p:spTree>
    <p:extLst>
      <p:ext uri="{BB962C8B-B14F-4D97-AF65-F5344CB8AC3E}">
        <p14:creationId xmlns:p14="http://schemas.microsoft.com/office/powerpoint/2010/main" val="629039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a:t>
            </a:r>
            <a:r>
              <a:rPr lang="en-US" dirty="0"/>
              <a:t>IV</a:t>
            </a:r>
            <a:r>
              <a:rPr lang="en-JP" dirty="0"/>
              <a: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13</a:t>
            </a:fld>
            <a:endParaRPr lang="en-JP"/>
          </a:p>
        </p:txBody>
      </p:sp>
    </p:spTree>
    <p:extLst>
      <p:ext uri="{BB962C8B-B14F-4D97-AF65-F5344CB8AC3E}">
        <p14:creationId xmlns:p14="http://schemas.microsoft.com/office/powerpoint/2010/main" val="1171338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simple empirical specification is as follows. </a:t>
            </a:r>
          </a:p>
          <a:p>
            <a:pPr marL="171450" indent="-171450">
              <a:buFont typeface="Arial" panose="020B0604020202020204" pitchFamily="34" charset="0"/>
              <a:buChar char="•"/>
            </a:pPr>
            <a:r>
              <a:rPr lang="en-JP" dirty="0"/>
              <a:t>On the left hand side of the equation if our outome variable : either the GDP growth rate in 2020 or the Covid-19-related deaths per million in 2020. </a:t>
            </a:r>
          </a:p>
          <a:p>
            <a:pPr marL="171450" indent="-171450">
              <a:buFont typeface="Arial" panose="020B0604020202020204" pitchFamily="34" charset="0"/>
              <a:buChar char="•"/>
            </a:pPr>
            <a:r>
              <a:rPr lang="en-JP" dirty="0"/>
              <a:t>Our main explanatory variable is the level of democracy captured by the democracy index by Freedom House. </a:t>
            </a:r>
          </a:p>
          <a:p>
            <a:pPr marL="171450" indent="-171450">
              <a:buFont typeface="Arial" panose="020B0604020202020204" pitchFamily="34" charset="0"/>
              <a:buChar char="•"/>
            </a:pPr>
            <a:r>
              <a:rPr lang="en-JP" dirty="0"/>
              <a:t>We also include controls for other country characteristics that could also determine outcomes in 2020. These are latitude, </a:t>
            </a:r>
          </a:p>
        </p:txBody>
      </p:sp>
      <p:sp>
        <p:nvSpPr>
          <p:cNvPr id="4" name="Slide Number Placeholder 3"/>
          <p:cNvSpPr>
            <a:spLocks noGrp="1"/>
          </p:cNvSpPr>
          <p:nvPr>
            <p:ph type="sldNum" sz="quarter" idx="5"/>
          </p:nvPr>
        </p:nvSpPr>
        <p:spPr/>
        <p:txBody>
          <a:bodyPr/>
          <a:lstStyle/>
          <a:p>
            <a:fld id="{AC8DBC49-6730-0B4A-B27C-BC59BAB4F0C7}" type="slidenum">
              <a:rPr lang="en-JP" smtClean="0"/>
              <a:t>14</a:t>
            </a:fld>
            <a:endParaRPr lang="en-JP"/>
          </a:p>
        </p:txBody>
      </p:sp>
    </p:spTree>
    <p:extLst>
      <p:ext uri="{BB962C8B-B14F-4D97-AF65-F5344CB8AC3E}">
        <p14:creationId xmlns:p14="http://schemas.microsoft.com/office/powerpoint/2010/main" val="2903480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15</a:t>
            </a:fld>
            <a:endParaRPr lang="en-JP"/>
          </a:p>
        </p:txBody>
      </p:sp>
    </p:spTree>
    <p:extLst>
      <p:ext uri="{BB962C8B-B14F-4D97-AF65-F5344CB8AC3E}">
        <p14:creationId xmlns:p14="http://schemas.microsoft.com/office/powerpoint/2010/main" val="730186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16</a:t>
            </a:fld>
            <a:endParaRPr lang="en-JP"/>
          </a:p>
        </p:txBody>
      </p:sp>
    </p:spTree>
    <p:extLst>
      <p:ext uri="{BB962C8B-B14F-4D97-AF65-F5344CB8AC3E}">
        <p14:creationId xmlns:p14="http://schemas.microsoft.com/office/powerpoint/2010/main" val="3122093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OLS regression results, as captured by the blue regresison line, shows that higher levels of democracy correspond to more deaths from Covid-19. </a:t>
            </a:r>
          </a:p>
        </p:txBody>
      </p:sp>
      <p:sp>
        <p:nvSpPr>
          <p:cNvPr id="4" name="Slide Number Placeholder 3"/>
          <p:cNvSpPr>
            <a:spLocks noGrp="1"/>
          </p:cNvSpPr>
          <p:nvPr>
            <p:ph type="sldNum" sz="quarter" idx="5"/>
          </p:nvPr>
        </p:nvSpPr>
        <p:spPr/>
        <p:txBody>
          <a:bodyPr/>
          <a:lstStyle/>
          <a:p>
            <a:fld id="{AC8DBC49-6730-0B4A-B27C-BC59BAB4F0C7}" type="slidenum">
              <a:rPr lang="en-JP" smtClean="0"/>
              <a:t>17</a:t>
            </a:fld>
            <a:endParaRPr lang="en-JP"/>
          </a:p>
        </p:txBody>
      </p:sp>
    </p:spTree>
    <p:extLst>
      <p:ext uri="{BB962C8B-B14F-4D97-AF65-F5344CB8AC3E}">
        <p14:creationId xmlns:p14="http://schemas.microsoft.com/office/powerpoint/2010/main" val="733291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cannot interpret the observed OLS relationship as causal, however, because there are likely to be many omitted determinants of outcomes that also correlate with democracies.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Hence, to identify the causal effect of democracy, we adopt five IVs to conduct </a:t>
            </a:r>
            <a:r>
              <a:rPr lang="en-US" sz="1200" kern="1200" dirty="0" err="1">
                <a:solidFill>
                  <a:schemeClr val="tx1"/>
                </a:solidFill>
                <a:effectLst/>
                <a:latin typeface="+mn-lt"/>
                <a:ea typeface="+mn-ea"/>
                <a:cs typeface="+mn-cs"/>
              </a:rPr>
              <a:t>IVal</a:t>
            </a:r>
            <a:r>
              <a:rPr lang="en-US" sz="1200" kern="1200" dirty="0">
                <a:solidFill>
                  <a:schemeClr val="tx1"/>
                </a:solidFill>
                <a:effectLst/>
                <a:latin typeface="+mn-lt"/>
                <a:ea typeface="+mn-ea"/>
                <a:cs typeface="+mn-cs"/>
              </a:rPr>
              <a:t> variables analysis. Now, we describe these IVs and our empirical strategy in more detail.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18</a:t>
            </a:fld>
            <a:endParaRPr lang="en-JP"/>
          </a:p>
        </p:txBody>
      </p:sp>
    </p:spTree>
    <p:extLst>
      <p:ext uri="{BB962C8B-B14F-4D97-AF65-F5344CB8AC3E}">
        <p14:creationId xmlns:p14="http://schemas.microsoft.com/office/powerpoint/2010/main" val="2201113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Our empirical specification is as follows: </a:t>
            </a:r>
          </a:p>
          <a:p>
            <a:pPr marL="171450" indent="-171450">
              <a:buFont typeface="Arial" panose="020B0604020202020204" pitchFamily="34" charset="0"/>
              <a:buChar char="•"/>
            </a:pPr>
            <a:r>
              <a:rPr lang="en-JP" dirty="0"/>
              <a:t>The equation at the top, which is our second-stage equation, is the same as our OLS equation, where we have Covid-19 outcomes on the left side, and our main explanatory variable, democracy levels, on the right hand side. </a:t>
            </a:r>
          </a:p>
          <a:p>
            <a:pPr marL="171450" indent="-171450">
              <a:buFont typeface="Arial" panose="020B0604020202020204" pitchFamily="34" charset="0"/>
              <a:buChar char="•"/>
            </a:pPr>
            <a:r>
              <a:rPr lang="en-JP" dirty="0"/>
              <a:t>The difference now is that, since democracy is far from randomly assigned, we introduce a first-stage equation that has democracy as the outcome variable and </a:t>
            </a:r>
            <a:r>
              <a:rPr lang="en-US" dirty="0"/>
              <a:t>IV</a:t>
            </a:r>
            <a:r>
              <a:rPr lang="en-JP" dirty="0"/>
              <a:t>s for political regimes, captured by Z, as the main explanatory variable. </a:t>
            </a:r>
          </a:p>
        </p:txBody>
      </p:sp>
      <p:sp>
        <p:nvSpPr>
          <p:cNvPr id="4" name="Slide Number Placeholder 3"/>
          <p:cNvSpPr>
            <a:spLocks noGrp="1"/>
          </p:cNvSpPr>
          <p:nvPr>
            <p:ph type="sldNum" sz="quarter" idx="5"/>
          </p:nvPr>
        </p:nvSpPr>
        <p:spPr/>
        <p:txBody>
          <a:bodyPr/>
          <a:lstStyle/>
          <a:p>
            <a:fld id="{AC8DBC49-6730-0B4A-B27C-BC59BAB4F0C7}" type="slidenum">
              <a:rPr lang="en-JP" smtClean="0"/>
              <a:t>19</a:t>
            </a:fld>
            <a:endParaRPr lang="en-JP"/>
          </a:p>
        </p:txBody>
      </p:sp>
    </p:spTree>
    <p:extLst>
      <p:ext uri="{BB962C8B-B14F-4D97-AF65-F5344CB8AC3E}">
        <p14:creationId xmlns:p14="http://schemas.microsoft.com/office/powerpoint/2010/main" val="1604797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a:t>
            </a:fld>
            <a:endParaRPr lang="en-JP"/>
          </a:p>
        </p:txBody>
      </p:sp>
    </p:spTree>
    <p:extLst>
      <p:ext uri="{BB962C8B-B14F-4D97-AF65-F5344CB8AC3E}">
        <p14:creationId xmlns:p14="http://schemas.microsoft.com/office/powerpoint/2010/main" val="3961223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JP" dirty="0">
                <a:solidFill>
                  <a:schemeClr val="accent1"/>
                </a:solidFill>
              </a:rPr>
              <a:t>So what kind of </a:t>
            </a:r>
            <a:r>
              <a:rPr lang="en-US" dirty="0">
                <a:solidFill>
                  <a:schemeClr val="accent1"/>
                </a:solidFill>
              </a:rPr>
              <a:t>IV</a:t>
            </a:r>
            <a:r>
              <a:rPr lang="en-JP" dirty="0">
                <a:solidFill>
                  <a:schemeClr val="accent1"/>
                </a:solidFill>
              </a:rPr>
              <a:t>s actually exist? In our paper, we adopt five </a:t>
            </a:r>
            <a:r>
              <a:rPr lang="en-US" dirty="0">
                <a:solidFill>
                  <a:schemeClr val="accent1"/>
                </a:solidFill>
              </a:rPr>
              <a:t>IV</a:t>
            </a:r>
            <a:r>
              <a:rPr lang="en-JP" dirty="0">
                <a:solidFill>
                  <a:schemeClr val="accent1"/>
                </a:solidFill>
              </a:rPr>
              <a:t> strategies that considers several centuries of world history. We use these with the expectation that they work as robustness checks against each other. </a:t>
            </a:r>
          </a:p>
          <a:p>
            <a:pPr marL="0" indent="0">
              <a:buNone/>
            </a:pPr>
            <a:endParaRPr lang="en-JP" dirty="0">
              <a:solidFill>
                <a:schemeClr val="accent1"/>
              </a:solidFill>
            </a:endParaRPr>
          </a:p>
          <a:p>
            <a:pPr marL="0" indent="0">
              <a:buNone/>
            </a:pPr>
            <a:r>
              <a:rPr lang="en-JP" dirty="0">
                <a:solidFill>
                  <a:schemeClr val="accent1"/>
                </a:solidFill>
              </a:rPr>
              <a:t>Five instrumental variables strategies:</a:t>
            </a:r>
          </a:p>
          <a:p>
            <a:pPr marL="514350" indent="-514350">
              <a:buFont typeface="+mj-lt"/>
              <a:buAutoNum type="arabicPeriod"/>
            </a:pPr>
            <a:r>
              <a:rPr lang="en-JP" dirty="0">
                <a:solidFill>
                  <a:schemeClr val="accent4"/>
                </a:solidFill>
              </a:rPr>
              <a:t>European settler mortality</a:t>
            </a:r>
          </a:p>
          <a:p>
            <a:pPr marL="514350" indent="-514350">
              <a:buFont typeface="+mj-lt"/>
              <a:buAutoNum type="arabicPeriod"/>
            </a:pPr>
            <a:r>
              <a:rPr lang="en-JP" dirty="0">
                <a:solidFill>
                  <a:schemeClr val="accent4"/>
                </a:solidFill>
              </a:rPr>
              <a:t>Fraction speaking English or European, and the Frankel-Romer trade share</a:t>
            </a:r>
          </a:p>
          <a:p>
            <a:pPr marL="514350" indent="-514350">
              <a:buFont typeface="+mj-lt"/>
              <a:buAutoNum type="arabicPeriod"/>
            </a:pPr>
            <a:r>
              <a:rPr lang="en-JP" dirty="0">
                <a:solidFill>
                  <a:schemeClr val="accent4"/>
                </a:solidFill>
              </a:rPr>
              <a:t>Legal origin</a:t>
            </a:r>
          </a:p>
          <a:p>
            <a:pPr marL="514350" indent="-514350">
              <a:buFont typeface="+mj-lt"/>
              <a:buAutoNum type="arabicPeriod"/>
            </a:pPr>
            <a:r>
              <a:rPr lang="en-JP" dirty="0">
                <a:solidFill>
                  <a:schemeClr val="accent4"/>
                </a:solidFill>
              </a:rPr>
              <a:t>Availability of crops and minerals</a:t>
            </a:r>
          </a:p>
          <a:p>
            <a:pPr marL="514350" indent="-514350">
              <a:buFont typeface="+mj-lt"/>
              <a:buAutoNum type="arabicPeriod"/>
            </a:pPr>
            <a:r>
              <a:rPr lang="en-JP" dirty="0">
                <a:solidFill>
                  <a:schemeClr val="accent4"/>
                </a:solidFill>
              </a:rPr>
              <a:t>Past population density</a:t>
            </a:r>
          </a:p>
          <a:p>
            <a:endParaRPr lang="en-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IVs help identify the effects of political institutions by tracing back their origins to geographical and his- </a:t>
            </a:r>
            <a:r>
              <a:rPr lang="en-US" sz="1200" kern="1200" dirty="0" err="1">
                <a:solidFill>
                  <a:schemeClr val="tx1"/>
                </a:solidFill>
                <a:effectLst/>
                <a:latin typeface="+mn-lt"/>
                <a:ea typeface="+mn-ea"/>
                <a:cs typeface="+mn-cs"/>
              </a:rPr>
              <a:t>torical</a:t>
            </a:r>
            <a:r>
              <a:rPr lang="en-US" sz="1200" kern="1200" dirty="0">
                <a:solidFill>
                  <a:schemeClr val="tx1"/>
                </a:solidFill>
                <a:effectLst/>
                <a:latin typeface="+mn-lt"/>
                <a:ea typeface="+mn-ea"/>
                <a:cs typeface="+mn-cs"/>
              </a:rPr>
              <a:t> determinants such as the feasibility and incentives of colonial powers to invest in institution-building, the origin of the legal institution, and natural resource endowments. Indeed, first-stage regressions show that several of these IVs are significant drivers of the cross-country variation in today’s democracy levels. </a:t>
            </a:r>
            <a:endParaRPr lang="en-US" dirty="0">
              <a:effectLst/>
            </a:endParaRPr>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20</a:t>
            </a:fld>
            <a:endParaRPr lang="en-JP"/>
          </a:p>
        </p:txBody>
      </p:sp>
    </p:spTree>
    <p:extLst>
      <p:ext uri="{BB962C8B-B14F-4D97-AF65-F5344CB8AC3E}">
        <p14:creationId xmlns:p14="http://schemas.microsoft.com/office/powerpoint/2010/main" val="3487331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First suggested by Acemoglu, Johnson, and Robinson (2001) as an </a:t>
            </a:r>
            <a:r>
              <a:rPr lang="en-US" dirty="0"/>
              <a:t>IV</a:t>
            </a:r>
            <a:r>
              <a:rPr lang="en-JP" dirty="0"/>
              <a:t> for political and social institutions.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Mortality rate of soldiers, bishops, and sailors stationed in the colonies between the seventeenth and nineteenth centuries.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21</a:t>
            </a:fld>
            <a:endParaRPr lang="en-JP"/>
          </a:p>
        </p:txBody>
      </p:sp>
    </p:spTree>
    <p:extLst>
      <p:ext uri="{BB962C8B-B14F-4D97-AF65-F5344CB8AC3E}">
        <p14:creationId xmlns:p14="http://schemas.microsoft.com/office/powerpoint/2010/main" val="720904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fifth instrumental variable strategy uses past population density, as suggested by Acemoglu, Johnson, and Robinson. This variable records the number of inhabitants per square kilometer in the 16th century. </a:t>
            </a:r>
          </a:p>
          <a:p>
            <a:pPr marL="171450" indent="-171450">
              <a:buFont typeface="Arial" panose="020B0604020202020204" pitchFamily="34" charset="0"/>
              <a:buChar char="•"/>
            </a:pPr>
            <a:r>
              <a:rPr lang="en-JP" dirty="0"/>
              <a:t>It works as an instrument because population density at the beginning of the 16th century determined how inclusive or exclusive colonial institutions were.</a:t>
            </a:r>
          </a:p>
          <a:p>
            <a:pPr marL="171450" indent="-171450">
              <a:buFont typeface="Arial" panose="020B0604020202020204" pitchFamily="34" charset="0"/>
              <a:buChar char="•"/>
            </a:pPr>
            <a:r>
              <a:rPr lang="en-JP" dirty="0"/>
              <a:t>Sparse populations induced Europeans to settle themselves and develop more inclusive colonial institutions. </a:t>
            </a:r>
          </a:p>
          <a:p>
            <a:pPr marL="171450" indent="-171450">
              <a:buFont typeface="Arial" panose="020B0604020202020204" pitchFamily="34" charset="0"/>
              <a:buChar char="•"/>
            </a:pPr>
            <a:r>
              <a:rPr lang="en-JP" dirty="0"/>
              <a:t>On the other hand, more dense local populations meant more slave labor and more wealth to extract, which resulted in more exclusive colonial institutions. </a:t>
            </a:r>
          </a:p>
          <a:p>
            <a:pPr marL="171450" indent="-171450">
              <a:buFont typeface="Arial" panose="020B0604020202020204" pitchFamily="34" charset="0"/>
              <a:buChar char="•"/>
            </a:pPr>
            <a:r>
              <a:rPr lang="en-JP" dirty="0"/>
              <a:t>The effect of these colonial institutions persist to the present. </a:t>
            </a:r>
          </a:p>
        </p:txBody>
      </p:sp>
      <p:sp>
        <p:nvSpPr>
          <p:cNvPr id="4" name="Slide Number Placeholder 3"/>
          <p:cNvSpPr>
            <a:spLocks noGrp="1"/>
          </p:cNvSpPr>
          <p:nvPr>
            <p:ph type="sldNum" sz="quarter" idx="5"/>
          </p:nvPr>
        </p:nvSpPr>
        <p:spPr/>
        <p:txBody>
          <a:bodyPr/>
          <a:lstStyle/>
          <a:p>
            <a:fld id="{AC8DBC49-6730-0B4A-B27C-BC59BAB4F0C7}" type="slidenum">
              <a:rPr lang="en-JP" smtClean="0"/>
              <a:t>23</a:t>
            </a:fld>
            <a:endParaRPr lang="en-JP"/>
          </a:p>
        </p:txBody>
      </p:sp>
    </p:spTree>
    <p:extLst>
      <p:ext uri="{BB962C8B-B14F-4D97-AF65-F5344CB8AC3E}">
        <p14:creationId xmlns:p14="http://schemas.microsoft.com/office/powerpoint/2010/main" val="1715405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third instrument is legal origin, suggested by LapPorta, Shleifer, and Vishny. </a:t>
            </a:r>
          </a:p>
          <a:p>
            <a:pPr marL="171450" indent="-171450">
              <a:buFont typeface="Arial" panose="020B0604020202020204" pitchFamily="34" charset="0"/>
              <a:buChar char="•"/>
            </a:pPr>
            <a:r>
              <a:rPr lang="en-JP" dirty="0"/>
              <a:t>These are dummy variables that are turned on if the country’s legal origin is English, French, or German.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Why are these valid instruments?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Many countries derived their legal systems from colonization by one of these European powers.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Such legal origin determined the general legal infrastructure and influenced how the law protects civil liberties and political rights today, which is significantly correlated with political regimes.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having separate dummies for legal origin, we allow them to have varying effects on political institutions today. 	</a:t>
            </a:r>
            <a:endParaRPr lang="en-US" dirty="0"/>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25</a:t>
            </a:fld>
            <a:endParaRPr lang="en-JP"/>
          </a:p>
        </p:txBody>
      </p:sp>
    </p:spTree>
    <p:extLst>
      <p:ext uri="{BB962C8B-B14F-4D97-AF65-F5344CB8AC3E}">
        <p14:creationId xmlns:p14="http://schemas.microsoft.com/office/powerpoint/2010/main" val="3166077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second instrumental variables strategy uses a set of three instruments proposed by Hall and Jones that consist of the fraction speaking English or European, and the Frankel-Romer trade share. </a:t>
            </a:r>
          </a:p>
          <a:p>
            <a:pPr marL="171450" indent="-171450">
              <a:buFont typeface="Arial" panose="020B0604020202020204" pitchFamily="34" charset="0"/>
              <a:buChar char="•"/>
            </a:pPr>
            <a:r>
              <a:rPr lang="en-JP" dirty="0"/>
              <a:t>The fraction speaking English or European is the fraction of a country’s population speaking English or a major Western European language (French, German, Portuguese, or Spanish) as a mother tongue in 1992. </a:t>
            </a:r>
          </a:p>
          <a:p>
            <a:pPr marL="171450" indent="-171450">
              <a:buFont typeface="Arial" panose="020B0604020202020204" pitchFamily="34" charset="0"/>
              <a:buChar char="•"/>
            </a:pPr>
            <a:r>
              <a:rPr lang="en-JP" dirty="0"/>
              <a:t>The Frankel-Romer trade share is the predicted share of each country’s economy occupied by international trade, based on the gravity model. Put simply, this gravity model considers a country’s geographic characteristics, such as </a:t>
            </a:r>
            <a:r>
              <a:rPr lang="en-JP" b="0" dirty="0"/>
              <a:t>its distance from neighboring countries to estimate how susceptible a country’s geography is to international trade.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But how are these valid instruments?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26</a:t>
            </a:fld>
            <a:endParaRPr lang="en-JP"/>
          </a:p>
        </p:txBody>
      </p:sp>
    </p:spTree>
    <p:extLst>
      <p:ext uri="{BB962C8B-B14F-4D97-AF65-F5344CB8AC3E}">
        <p14:creationId xmlns:p14="http://schemas.microsoft.com/office/powerpoint/2010/main" val="22994837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fourth instrument is the availability of crops and minerals, suggested by Easterly and Levine.</a:t>
            </a:r>
          </a:p>
          <a:p>
            <a:pPr marL="171450" indent="-171450">
              <a:buFont typeface="Arial" panose="020B0604020202020204" pitchFamily="34" charset="0"/>
              <a:buChar char="•"/>
            </a:pPr>
            <a:r>
              <a:rPr lang="en-JP" dirty="0"/>
              <a:t>These are dummy variables for whether a country produced</a:t>
            </a:r>
            <a:r>
              <a:rPr lang="en-US" dirty="0"/>
              <a:t> or mined</a:t>
            </a:r>
            <a:r>
              <a:rPr lang="en-JP" dirty="0"/>
              <a:t> a particular commodity in 1990. </a:t>
            </a:r>
          </a:p>
          <a:p>
            <a:pPr marL="628650" lvl="1" indent="-171450">
              <a:buFont typeface="Arial" panose="020B0604020202020204" pitchFamily="34" charset="0"/>
              <a:buChar char="•"/>
            </a:pPr>
            <a:r>
              <a:rPr lang="en-JP" dirty="0"/>
              <a:t>These commodities are bananas, coffee, maize, millet, rice, rubber, sugarcane, and wheat. </a:t>
            </a:r>
          </a:p>
          <a:p>
            <a:pPr marL="171450" lvl="0" indent="-171450">
              <a:buFont typeface="Arial" panose="020B0604020202020204" pitchFamily="34" charset="0"/>
              <a:buChar char="•"/>
            </a:pPr>
            <a:r>
              <a:rPr lang="en-JP" dirty="0"/>
              <a:t>These act as valid instruments because, according to historians such as Engermann and Sokoloff, certain commodities encouraged or discouraged economies </a:t>
            </a:r>
            <a:r>
              <a:rPr lang="en-JP" b="0" dirty="0"/>
              <a:t>of scale and the use of slave labor, which led to more inclusive or extractive institutions that laid the groundwork for today’s political regimes. </a:t>
            </a: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28</a:t>
            </a:fld>
            <a:endParaRPr lang="en-JP"/>
          </a:p>
        </p:txBody>
      </p:sp>
    </p:spTree>
    <p:extLst>
      <p:ext uri="{BB962C8B-B14F-4D97-AF65-F5344CB8AC3E}">
        <p14:creationId xmlns:p14="http://schemas.microsoft.com/office/powerpoint/2010/main" val="34171769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are aware that none of these IVs is perfect.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Each IV is likely to be threatened by its own mix of measurement errors, omitted variables, and exclusion violations.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Hence, our strategy is to use these five different IVs with the expectation that they work as robustness checks with each other.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29</a:t>
            </a:fld>
            <a:endParaRPr lang="en-JP"/>
          </a:p>
        </p:txBody>
      </p:sp>
    </p:spTree>
    <p:extLst>
      <p:ext uri="{BB962C8B-B14F-4D97-AF65-F5344CB8AC3E}">
        <p14:creationId xmlns:p14="http://schemas.microsoft.com/office/powerpoint/2010/main" val="2243025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Now, we would like to move on to describing our findings on democracy’s causal effect. </a:t>
            </a:r>
          </a:p>
          <a:p>
            <a:r>
              <a:rPr lang="en-JP" b="0" dirty="0"/>
              <a:t>We will first show the results of our reduced form regressions. </a:t>
            </a:r>
          </a:p>
        </p:txBody>
      </p:sp>
      <p:sp>
        <p:nvSpPr>
          <p:cNvPr id="4" name="Slide Number Placeholder 3"/>
          <p:cNvSpPr>
            <a:spLocks noGrp="1"/>
          </p:cNvSpPr>
          <p:nvPr>
            <p:ph type="sldNum" sz="quarter" idx="5"/>
          </p:nvPr>
        </p:nvSpPr>
        <p:spPr/>
        <p:txBody>
          <a:bodyPr/>
          <a:lstStyle/>
          <a:p>
            <a:fld id="{AC8DBC49-6730-0B4A-B27C-BC59BAB4F0C7}" type="slidenum">
              <a:rPr lang="en-JP" smtClean="0"/>
              <a:t>30</a:t>
            </a:fld>
            <a:endParaRPr lang="en-JP"/>
          </a:p>
        </p:txBody>
      </p:sp>
    </p:spTree>
    <p:extLst>
      <p:ext uri="{BB962C8B-B14F-4D97-AF65-F5344CB8AC3E}">
        <p14:creationId xmlns:p14="http://schemas.microsoft.com/office/powerpoint/2010/main" val="2720147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We also find a significant causal effect of democracy on Covid-19 deaths per million. </a:t>
            </a:r>
          </a:p>
          <a:p>
            <a:pPr marL="171450" indent="-171450">
              <a:buFont typeface="Arial" panose="020B0604020202020204" pitchFamily="34" charset="0"/>
              <a:buChar char="•"/>
            </a:pPr>
            <a:r>
              <a:rPr lang="en-JP" dirty="0"/>
              <a:t>We find that a standard deviation increase in democracy levels caused around a 400 increase in Covid-19-related deaths per million. </a:t>
            </a:r>
          </a:p>
          <a:p>
            <a:pPr marL="171450" indent="-171450">
              <a:buFont typeface="Arial" panose="020B0604020202020204" pitchFamily="34" charset="0"/>
              <a:buChar char="•"/>
            </a:pPr>
            <a:r>
              <a:rPr lang="en-JP" dirty="0"/>
              <a:t>As we can see, this result is consistent across the give instrumental variable strategies. </a:t>
            </a:r>
          </a:p>
          <a:p>
            <a:pPr marL="171450" indent="-171450">
              <a:buFont typeface="Arial" panose="020B0604020202020204" pitchFamily="34" charset="0"/>
              <a:buChar char="•"/>
            </a:pPr>
            <a:r>
              <a:rPr lang="en-JP" dirty="0"/>
              <a:t>Moreover, this result again implies that democracy is a significant determinant of Covid-19 deaths, given that the global average of Covid-19-related deaths per million is 285. </a:t>
            </a:r>
          </a:p>
        </p:txBody>
      </p:sp>
      <p:sp>
        <p:nvSpPr>
          <p:cNvPr id="4" name="Slide Number Placeholder 3"/>
          <p:cNvSpPr>
            <a:spLocks noGrp="1"/>
          </p:cNvSpPr>
          <p:nvPr>
            <p:ph type="sldNum" sz="quarter" idx="5"/>
          </p:nvPr>
        </p:nvSpPr>
        <p:spPr/>
        <p:txBody>
          <a:bodyPr/>
          <a:lstStyle/>
          <a:p>
            <a:fld id="{AC8DBC49-6730-0B4A-B27C-BC59BAB4F0C7}" type="slidenum">
              <a:rPr lang="en-JP" smtClean="0"/>
              <a:t>33</a:t>
            </a:fld>
            <a:endParaRPr lang="en-JP"/>
          </a:p>
        </p:txBody>
      </p:sp>
    </p:spTree>
    <p:extLst>
      <p:ext uri="{BB962C8B-B14F-4D97-AF65-F5344CB8AC3E}">
        <p14:creationId xmlns:p14="http://schemas.microsoft.com/office/powerpoint/2010/main" val="3574529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Although we do not have time to go into detail today, in our paper, we show that our results are robust to various specifications. </a:t>
            </a:r>
          </a:p>
          <a:p>
            <a:pPr marL="171450" indent="-171450">
              <a:buFont typeface="Arial" panose="020B0604020202020204" pitchFamily="34" charset="0"/>
              <a:buChar char="•"/>
            </a:pPr>
            <a:r>
              <a:rPr lang="en-JP" dirty="0"/>
              <a:t>The addition of controls such as climate, population density, population ageing, diabetes prevalence, or service sector share, all of which are plausible determinants of Covid-19 outcomes, does not change our baseline results of a negative effect of democracy. </a:t>
            </a:r>
          </a:p>
          <a:p>
            <a:pPr marL="171450" indent="-171450">
              <a:buFont typeface="Arial" panose="020B0604020202020204" pitchFamily="34" charset="0"/>
              <a:buChar char="•"/>
            </a:pPr>
            <a:r>
              <a:rPr lang="en-JP" dirty="0"/>
              <a:t>Neither does using alternative democracy indices, or alternative weighting methods, change our results. </a:t>
            </a:r>
          </a:p>
          <a:p>
            <a:pPr marL="171450" indent="-171450">
              <a:buFont typeface="Arial" panose="020B0604020202020204" pitchFamily="34" charset="0"/>
              <a:buChar char="•"/>
            </a:pPr>
            <a:r>
              <a:rPr lang="en-JP" dirty="0"/>
              <a:t>We also establish that our result is a global phenomenon and not driven by US and China alone, by showing that we get similar results even when excluding the US and China from the sample. </a:t>
            </a:r>
          </a:p>
        </p:txBody>
      </p:sp>
      <p:sp>
        <p:nvSpPr>
          <p:cNvPr id="4" name="Slide Number Placeholder 3"/>
          <p:cNvSpPr>
            <a:spLocks noGrp="1"/>
          </p:cNvSpPr>
          <p:nvPr>
            <p:ph type="sldNum" sz="quarter" idx="5"/>
          </p:nvPr>
        </p:nvSpPr>
        <p:spPr/>
        <p:txBody>
          <a:bodyPr/>
          <a:lstStyle/>
          <a:p>
            <a:fld id="{AC8DBC49-6730-0B4A-B27C-BC59BAB4F0C7}" type="slidenum">
              <a:rPr lang="en-JP" smtClean="0"/>
              <a:t>34</a:t>
            </a:fld>
            <a:endParaRPr lang="en-JP"/>
          </a:p>
        </p:txBody>
      </p:sp>
    </p:spTree>
    <p:extLst>
      <p:ext uri="{BB962C8B-B14F-4D97-AF65-F5344CB8AC3E}">
        <p14:creationId xmlns:p14="http://schemas.microsoft.com/office/powerpoint/2010/main" val="3368037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a:t>
            </a:fld>
            <a:endParaRPr lang="en-JP"/>
          </a:p>
        </p:txBody>
      </p:sp>
    </p:spTree>
    <p:extLst>
      <p:ext uri="{BB962C8B-B14F-4D97-AF65-F5344CB8AC3E}">
        <p14:creationId xmlns:p14="http://schemas.microsoft.com/office/powerpoint/2010/main" val="4001602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Now, we know that democracy did cause the worse outcomes. This begs the question of how. What were the main mechanisms behind democracy’s effect?</a:t>
            </a:r>
          </a:p>
        </p:txBody>
      </p:sp>
      <p:sp>
        <p:nvSpPr>
          <p:cNvPr id="4" name="Slide Number Placeholder 3"/>
          <p:cNvSpPr>
            <a:spLocks noGrp="1"/>
          </p:cNvSpPr>
          <p:nvPr>
            <p:ph type="sldNum" sz="quarter" idx="5"/>
          </p:nvPr>
        </p:nvSpPr>
        <p:spPr/>
        <p:txBody>
          <a:bodyPr/>
          <a:lstStyle/>
          <a:p>
            <a:fld id="{AC8DBC49-6730-0B4A-B27C-BC59BAB4F0C7}" type="slidenum">
              <a:rPr lang="en-JP" smtClean="0"/>
              <a:t>35</a:t>
            </a:fld>
            <a:endParaRPr lang="en-JP"/>
          </a:p>
        </p:txBody>
      </p:sp>
    </p:spTree>
    <p:extLst>
      <p:ext uri="{BB962C8B-B14F-4D97-AF65-F5344CB8AC3E}">
        <p14:creationId xmlns:p14="http://schemas.microsoft.com/office/powerpoint/2010/main" val="3023804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To explore this empirically, we use the following familiar specification, where we replace our outcome variable Y with M, whichrepresents the potential mechanism behind democracy’s effect.</a:t>
            </a:r>
          </a:p>
          <a:p>
            <a:endParaRPr lang="en-JP" dirty="0"/>
          </a:p>
          <a:p>
            <a:endParaRPr lang="en-JP" dirty="0"/>
          </a:p>
          <a:p>
            <a:endParaRPr lang="en-JP" dirty="0"/>
          </a:p>
          <a:p>
            <a:r>
              <a:rPr lang="en-JP" dirty="0"/>
              <a:t>////Our empirical specification is as follows: </a:t>
            </a:r>
          </a:p>
          <a:p>
            <a:pPr marL="171450" indent="-171450">
              <a:buFont typeface="Arial" panose="020B0604020202020204" pitchFamily="34" charset="0"/>
              <a:buChar char="•"/>
            </a:pPr>
            <a:r>
              <a:rPr lang="en-JP" dirty="0"/>
              <a:t>The equation at the top, which is our second-stage equation, is the same as our OLS equation, where we have Covid-19 outcomes on the left side, and our main explanatory variable, democracy levels, on the right hand side. </a:t>
            </a:r>
          </a:p>
          <a:p>
            <a:pPr marL="171450" indent="-171450">
              <a:buFont typeface="Arial" panose="020B0604020202020204" pitchFamily="34" charset="0"/>
              <a:buChar char="•"/>
            </a:pPr>
            <a:r>
              <a:rPr lang="en-JP" dirty="0"/>
              <a:t>The difference now is that, since democracy is far from randomly assigned, we introduce a first-stage equation that has democracy as the outcome variable and instruments for political regimes, captured by Z, as the main explanatory variable. </a:t>
            </a:r>
          </a:p>
        </p:txBody>
      </p:sp>
      <p:sp>
        <p:nvSpPr>
          <p:cNvPr id="4" name="Slide Number Placeholder 3"/>
          <p:cNvSpPr>
            <a:spLocks noGrp="1"/>
          </p:cNvSpPr>
          <p:nvPr>
            <p:ph type="sldNum" sz="quarter" idx="5"/>
          </p:nvPr>
        </p:nvSpPr>
        <p:spPr/>
        <p:txBody>
          <a:bodyPr/>
          <a:lstStyle/>
          <a:p>
            <a:fld id="{AC8DBC49-6730-0B4A-B27C-BC59BAB4F0C7}" type="slidenum">
              <a:rPr lang="en-JP" smtClean="0"/>
              <a:t>36</a:t>
            </a:fld>
            <a:endParaRPr lang="en-JP"/>
          </a:p>
        </p:txBody>
      </p:sp>
    </p:spTree>
    <p:extLst>
      <p:ext uri="{BB962C8B-B14F-4D97-AF65-F5344CB8AC3E}">
        <p14:creationId xmlns:p14="http://schemas.microsoft.com/office/powerpoint/2010/main" val="24401841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45</a:t>
            </a:fld>
            <a:endParaRPr lang="en-JP"/>
          </a:p>
        </p:txBody>
      </p:sp>
    </p:spTree>
    <p:extLst>
      <p:ext uri="{BB962C8B-B14F-4D97-AF65-F5344CB8AC3E}">
        <p14:creationId xmlns:p14="http://schemas.microsoft.com/office/powerpoint/2010/main" val="3484507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other words, non-democratic nations better foster investment, trade, and faster value-added growth</a:t>
            </a:r>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53</a:t>
            </a:fld>
            <a:endParaRPr lang="en-JP"/>
          </a:p>
        </p:txBody>
      </p:sp>
    </p:spTree>
    <p:extLst>
      <p:ext uri="{BB962C8B-B14F-4D97-AF65-F5344CB8AC3E}">
        <p14:creationId xmlns:p14="http://schemas.microsoft.com/office/powerpoint/2010/main" val="1796025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54</a:t>
            </a:fld>
            <a:endParaRPr lang="en-JP"/>
          </a:p>
        </p:txBody>
      </p:sp>
    </p:spTree>
    <p:extLst>
      <p:ext uri="{BB962C8B-B14F-4D97-AF65-F5344CB8AC3E}">
        <p14:creationId xmlns:p14="http://schemas.microsoft.com/office/powerpoint/2010/main" val="2062299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55</a:t>
            </a:fld>
            <a:endParaRPr lang="en-JP"/>
          </a:p>
        </p:txBody>
      </p:sp>
    </p:spTree>
    <p:extLst>
      <p:ext uri="{BB962C8B-B14F-4D97-AF65-F5344CB8AC3E}">
        <p14:creationId xmlns:p14="http://schemas.microsoft.com/office/powerpoint/2010/main" val="17062216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analysis leads to a variety of avenues for future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it is important to update the analysis with better outcome data. The data we currently use for GDP growth rates in 2020 are estimates by the IMF. We will update our analysis once official GDP growth rates are released.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Moreover, we recognize reporting policy may affect the reported number of Covid-19-caused deaths. One potential solution is to look at data on excess mortality rates, such as the World Mortality Dataset (</a:t>
            </a:r>
            <a:r>
              <a:rPr lang="en-US" sz="1200" kern="1200" dirty="0" err="1">
                <a:solidFill>
                  <a:schemeClr val="tx1"/>
                </a:solidFill>
                <a:effectLst/>
                <a:latin typeface="+mn-lt"/>
                <a:ea typeface="+mn-ea"/>
                <a:cs typeface="+mn-cs"/>
              </a:rPr>
              <a:t>Karlinsky</a:t>
            </a:r>
            <a:r>
              <a:rPr lang="en-US" sz="1200" kern="1200" dirty="0">
                <a:solidFill>
                  <a:schemeClr val="tx1"/>
                </a:solidFill>
                <a:effectLst/>
                <a:latin typeface="+mn-lt"/>
                <a:ea typeface="+mn-ea"/>
                <a:cs typeface="+mn-cs"/>
              </a:rPr>
              <a:t> and Kobak, 2021). But the dataset is still limited in coverage and currently only covers excess mortality rates for about 80 countries.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conceptually, we plan to measure democracy’s effects on other key aspects of policy performance, such as economic inequality and citizen’s happiness.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need to see if the negative impact of democracy will result in geopolitical movements away from democracy. We leave these challenging directions to future work.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56</a:t>
            </a:fld>
            <a:endParaRPr lang="en-JP"/>
          </a:p>
        </p:txBody>
      </p:sp>
    </p:spTree>
    <p:extLst>
      <p:ext uri="{BB962C8B-B14F-4D97-AF65-F5344CB8AC3E}">
        <p14:creationId xmlns:p14="http://schemas.microsoft.com/office/powerpoint/2010/main" val="521533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4</a:t>
            </a:fld>
            <a:endParaRPr lang="en-JP"/>
          </a:p>
        </p:txBody>
      </p:sp>
    </p:spTree>
    <p:extLst>
      <p:ext uri="{BB962C8B-B14F-4D97-AF65-F5344CB8AC3E}">
        <p14:creationId xmlns:p14="http://schemas.microsoft.com/office/powerpoint/2010/main" val="2236071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 </a:t>
            </a:r>
          </a:p>
        </p:txBody>
      </p:sp>
      <p:sp>
        <p:nvSpPr>
          <p:cNvPr id="4" name="Slide Number Placeholder 3"/>
          <p:cNvSpPr>
            <a:spLocks noGrp="1"/>
          </p:cNvSpPr>
          <p:nvPr>
            <p:ph type="sldNum" sz="quarter" idx="5"/>
          </p:nvPr>
        </p:nvSpPr>
        <p:spPr/>
        <p:txBody>
          <a:bodyPr/>
          <a:lstStyle/>
          <a:p>
            <a:fld id="{AC8DBC49-6730-0B4A-B27C-BC59BAB4F0C7}" type="slidenum">
              <a:rPr lang="en-JP" smtClean="0"/>
              <a:t>5</a:t>
            </a:fld>
            <a:endParaRPr lang="en-JP"/>
          </a:p>
        </p:txBody>
      </p:sp>
    </p:spTree>
    <p:extLst>
      <p:ext uri="{BB962C8B-B14F-4D97-AF65-F5344CB8AC3E}">
        <p14:creationId xmlns:p14="http://schemas.microsoft.com/office/powerpoint/2010/main" val="36002739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is the question that we answer in this paper. </a:t>
            </a:r>
          </a:p>
          <a:p>
            <a:endParaRPr lang="en-JP" dirty="0"/>
          </a:p>
          <a:p>
            <a:r>
              <a:rPr lang="en-JP" dirty="0"/>
              <a:t>Given the context that democracy is strongly associated with worse economic and health outomes in 2020, we ask whether democracy CAUSED these worse outcomes. To do so, we use fve of the ost influential </a:t>
            </a:r>
            <a:r>
              <a:rPr lang="en-US" dirty="0"/>
              <a:t>IV</a:t>
            </a:r>
            <a:r>
              <a:rPr lang="en-JP" dirty="0"/>
              <a:t>s for political and social institutions.</a:t>
            </a:r>
          </a:p>
        </p:txBody>
      </p:sp>
      <p:sp>
        <p:nvSpPr>
          <p:cNvPr id="4" name="Slide Number Placeholder 3"/>
          <p:cNvSpPr>
            <a:spLocks noGrp="1"/>
          </p:cNvSpPr>
          <p:nvPr>
            <p:ph type="sldNum" sz="quarter" idx="5"/>
          </p:nvPr>
        </p:nvSpPr>
        <p:spPr/>
        <p:txBody>
          <a:bodyPr/>
          <a:lstStyle/>
          <a:p>
            <a:fld id="{AC8DBC49-6730-0B4A-B27C-BC59BAB4F0C7}" type="slidenum">
              <a:rPr lang="en-JP" smtClean="0"/>
              <a:t>6</a:t>
            </a:fld>
            <a:endParaRPr lang="en-JP"/>
          </a:p>
        </p:txBody>
      </p:sp>
    </p:spTree>
    <p:extLst>
      <p:ext uri="{BB962C8B-B14F-4D97-AF65-F5344CB8AC3E}">
        <p14:creationId xmlns:p14="http://schemas.microsoft.com/office/powerpoint/2010/main" val="412176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We find that: </a:t>
            </a:r>
          </a:p>
          <a:p>
            <a:endParaRPr lang="en-JP" dirty="0"/>
          </a:p>
          <a:p>
            <a:pPr marL="228600" indent="-228600">
              <a:buAutoNum type="arabicPeriod"/>
            </a:pPr>
            <a:r>
              <a:rPr lang="en-JP" dirty="0"/>
              <a:t>Democracy did cause the worse economic and health outcomes in the pandemic. </a:t>
            </a:r>
          </a:p>
          <a:p>
            <a:pPr marL="685800" lvl="1" indent="-228600">
              <a:buAutoNum type="arabicPeriod"/>
            </a:pPr>
            <a:r>
              <a:rPr lang="en-JP" dirty="0"/>
              <a:t>a standard deviation increase</a:t>
            </a:r>
          </a:p>
          <a:p>
            <a:pPr marL="685800" lvl="1" indent="-228600">
              <a:buAutoNum type="arabicPeriod"/>
            </a:pPr>
            <a:r>
              <a:rPr lang="en-JP" dirty="0"/>
              <a:t>a standard deviation difference in democratic levels is equivalent to the political regime difference between Iraq and Indonesia, or Indonesia and France. </a:t>
            </a:r>
          </a:p>
          <a:p>
            <a:pPr marL="228600" lvl="0" indent="-228600">
              <a:buAutoNum type="arabicPeriod"/>
            </a:pPr>
            <a:r>
              <a:rPr lang="en-JP" dirty="0"/>
              <a:t>The channels behind democracy’s adverse effect </a:t>
            </a:r>
          </a:p>
        </p:txBody>
      </p:sp>
      <p:sp>
        <p:nvSpPr>
          <p:cNvPr id="4" name="Slide Number Placeholder 3"/>
          <p:cNvSpPr>
            <a:spLocks noGrp="1"/>
          </p:cNvSpPr>
          <p:nvPr>
            <p:ph type="sldNum" sz="quarter" idx="5"/>
          </p:nvPr>
        </p:nvSpPr>
        <p:spPr/>
        <p:txBody>
          <a:bodyPr/>
          <a:lstStyle/>
          <a:p>
            <a:fld id="{AC8DBC49-6730-0B4A-B27C-BC59BAB4F0C7}" type="slidenum">
              <a:rPr lang="en-JP" smtClean="0"/>
              <a:t>7</a:t>
            </a:fld>
            <a:endParaRPr lang="en-JP"/>
          </a:p>
        </p:txBody>
      </p:sp>
    </p:spTree>
    <p:extLst>
      <p:ext uri="{BB962C8B-B14F-4D97-AF65-F5344CB8AC3E}">
        <p14:creationId xmlns:p14="http://schemas.microsoft.com/office/powerpoint/2010/main" val="875545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work is at the intersection of two strands of the literature: the relationship among democracy, economic growth, and public health, and the economics of pandemics.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8</a:t>
            </a:fld>
            <a:endParaRPr lang="en-JP"/>
          </a:p>
        </p:txBody>
      </p:sp>
    </p:spTree>
    <p:extLst>
      <p:ext uri="{BB962C8B-B14F-4D97-AF65-F5344CB8AC3E}">
        <p14:creationId xmlns:p14="http://schemas.microsoft.com/office/powerpoint/2010/main" val="2251243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a:t>
            </a:r>
            <a:r>
              <a:rPr lang="en-US" dirty="0"/>
              <a:t>IV</a:t>
            </a:r>
            <a:r>
              <a:rPr lang="en-JP" dirty="0"/>
              <a: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9</a:t>
            </a:fld>
            <a:endParaRPr lang="en-JP"/>
          </a:p>
        </p:txBody>
      </p:sp>
    </p:spTree>
    <p:extLst>
      <p:ext uri="{BB962C8B-B14F-4D97-AF65-F5344CB8AC3E}">
        <p14:creationId xmlns:p14="http://schemas.microsoft.com/office/powerpoint/2010/main" val="2776012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2021/08/23</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671699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2021/08/23</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1709680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2021/08/23</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384675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2021/08/23</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3787756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EA0F4E-0D1B-864F-993D-71A7CFCC00C9}" type="datetimeFigureOut">
              <a:rPr lang="en-JP" smtClean="0"/>
              <a:t>2021/08/23</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919180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EA0F4E-0D1B-864F-993D-71A7CFCC00C9}" type="datetimeFigureOut">
              <a:rPr lang="en-JP" smtClean="0"/>
              <a:t>2021/08/23</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40349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A0F4E-0D1B-864F-993D-71A7CFCC00C9}" type="datetimeFigureOut">
              <a:rPr lang="en-JP" smtClean="0"/>
              <a:t>2021/08/23</a:t>
            </a:fld>
            <a:endParaRPr lang="en-JP"/>
          </a:p>
        </p:txBody>
      </p:sp>
      <p:sp>
        <p:nvSpPr>
          <p:cNvPr id="8" name="Footer Placeholder 7"/>
          <p:cNvSpPr>
            <a:spLocks noGrp="1"/>
          </p:cNvSpPr>
          <p:nvPr>
            <p:ph type="ftr" sz="quarter" idx="11"/>
          </p:nvPr>
        </p:nvSpPr>
        <p:spPr/>
        <p:txBody>
          <a:bodyPr/>
          <a:lstStyle/>
          <a:p>
            <a:endParaRPr lang="en-JP"/>
          </a:p>
        </p:txBody>
      </p:sp>
      <p:sp>
        <p:nvSpPr>
          <p:cNvPr id="9" name="Slide Number Placeholder 8"/>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80373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EA0F4E-0D1B-864F-993D-71A7CFCC00C9}" type="datetimeFigureOut">
              <a:rPr lang="en-JP" smtClean="0"/>
              <a:t>2021/08/23</a:t>
            </a:fld>
            <a:endParaRPr lang="en-JP"/>
          </a:p>
        </p:txBody>
      </p:sp>
      <p:sp>
        <p:nvSpPr>
          <p:cNvPr id="4" name="Footer Placeholder 3"/>
          <p:cNvSpPr>
            <a:spLocks noGrp="1"/>
          </p:cNvSpPr>
          <p:nvPr>
            <p:ph type="ftr" sz="quarter" idx="11"/>
          </p:nvPr>
        </p:nvSpPr>
        <p:spPr/>
        <p:txBody>
          <a:bodyPr/>
          <a:lstStyle/>
          <a:p>
            <a:endParaRPr lang="en-JP"/>
          </a:p>
        </p:txBody>
      </p:sp>
      <p:sp>
        <p:nvSpPr>
          <p:cNvPr id="5" name="Slide Number Placeholder 4"/>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57130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EA0F4E-0D1B-864F-993D-71A7CFCC00C9}" type="datetimeFigureOut">
              <a:rPr lang="en-JP" smtClean="0"/>
              <a:t>2021/08/23</a:t>
            </a:fld>
            <a:endParaRPr lang="en-JP"/>
          </a:p>
        </p:txBody>
      </p:sp>
      <p:sp>
        <p:nvSpPr>
          <p:cNvPr id="3" name="Footer Placeholder 2"/>
          <p:cNvSpPr>
            <a:spLocks noGrp="1"/>
          </p:cNvSpPr>
          <p:nvPr>
            <p:ph type="ftr" sz="quarter" idx="11"/>
          </p:nvPr>
        </p:nvSpPr>
        <p:spPr/>
        <p:txBody>
          <a:bodyPr/>
          <a:lstStyle/>
          <a:p>
            <a:endParaRPr lang="en-JP"/>
          </a:p>
        </p:txBody>
      </p:sp>
      <p:sp>
        <p:nvSpPr>
          <p:cNvPr id="4" name="Slide Number Placeholder 3"/>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603520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EA0F4E-0D1B-864F-993D-71A7CFCC00C9}" type="datetimeFigureOut">
              <a:rPr lang="en-JP" smtClean="0"/>
              <a:t>2021/08/23</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162565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EA0F4E-0D1B-864F-993D-71A7CFCC00C9}" type="datetimeFigureOut">
              <a:rPr lang="en-JP" smtClean="0"/>
              <a:t>2021/08/23</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46271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EA0F4E-0D1B-864F-993D-71A7CFCC00C9}" type="datetimeFigureOut">
              <a:rPr lang="en-JP" smtClean="0"/>
              <a:t>2021/08/23</a:t>
            </a:fld>
            <a:endParaRPr lang="en-JP"/>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JP"/>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19DB6-D350-7842-8C21-532B6DE2C98E}" type="slidenum">
              <a:rPr lang="en-JP" smtClean="0"/>
              <a:t>‹#›</a:t>
            </a:fld>
            <a:endParaRPr lang="en-JP"/>
          </a:p>
        </p:txBody>
      </p:sp>
    </p:spTree>
    <p:extLst>
      <p:ext uri="{BB962C8B-B14F-4D97-AF65-F5344CB8AC3E}">
        <p14:creationId xmlns:p14="http://schemas.microsoft.com/office/powerpoint/2010/main" val="17638270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slide" Target="slide56.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slide" Target="slide56.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slide" Target="slide56.xml"/><Relationship Id="rId4" Type="http://schemas.openxmlformats.org/officeDocument/2006/relationships/image" Target="../media/image12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A57C-43C2-E846-A472-F32D55D5EF51}"/>
              </a:ext>
            </a:extLst>
          </p:cNvPr>
          <p:cNvSpPr>
            <a:spLocks noGrp="1"/>
          </p:cNvSpPr>
          <p:nvPr>
            <p:ph type="ctrTitle"/>
          </p:nvPr>
        </p:nvSpPr>
        <p:spPr>
          <a:xfrm>
            <a:off x="1066076" y="620024"/>
            <a:ext cx="10033724" cy="4649986"/>
          </a:xfrm>
        </p:spPr>
        <p:txBody>
          <a:bodyPr wrap="square" anchor="ctr">
            <a:normAutofit/>
          </a:bodyPr>
          <a:lstStyle/>
          <a:p>
            <a:r>
              <a:rPr lang="en-US" sz="4400" dirty="0">
                <a:solidFill>
                  <a:schemeClr val="accent1"/>
                </a:solidFill>
              </a:rPr>
              <a:t>The </a:t>
            </a:r>
            <a:r>
              <a:rPr lang="en-JP" sz="4400">
                <a:solidFill>
                  <a:schemeClr val="accent1"/>
                </a:solidFill>
              </a:rPr>
              <a:t>Curse </a:t>
            </a:r>
            <a:r>
              <a:rPr lang="en-JP" sz="4400" dirty="0">
                <a:solidFill>
                  <a:schemeClr val="accent1"/>
                </a:solidFill>
              </a:rPr>
              <a:t>of Democracy</a:t>
            </a:r>
            <a:r>
              <a:rPr lang="en-JP" sz="4400">
                <a:solidFill>
                  <a:schemeClr val="accent1"/>
                </a:solidFill>
              </a:rPr>
              <a:t>: </a:t>
            </a:r>
            <a:br>
              <a:rPr lang="en-US" sz="4400" dirty="0">
                <a:solidFill>
                  <a:schemeClr val="accent1"/>
                </a:solidFill>
              </a:rPr>
            </a:br>
            <a:r>
              <a:rPr lang="en-JP" sz="4400">
                <a:solidFill>
                  <a:schemeClr val="accent1"/>
                </a:solidFill>
              </a:rPr>
              <a:t>Evidence from</a:t>
            </a:r>
            <a:r>
              <a:rPr lang="en-US" sz="4400" dirty="0">
                <a:solidFill>
                  <a:schemeClr val="accent1"/>
                </a:solidFill>
              </a:rPr>
              <a:t> the 21</a:t>
            </a:r>
            <a:r>
              <a:rPr lang="en-US" sz="4400" baseline="30000" dirty="0">
                <a:solidFill>
                  <a:schemeClr val="accent1"/>
                </a:solidFill>
              </a:rPr>
              <a:t>st</a:t>
            </a:r>
            <a:r>
              <a:rPr lang="en-US" sz="4400" dirty="0">
                <a:solidFill>
                  <a:schemeClr val="accent1"/>
                </a:solidFill>
              </a:rPr>
              <a:t> Century</a:t>
            </a:r>
            <a:br>
              <a:rPr lang="en-US" sz="4400" dirty="0">
                <a:solidFill>
                  <a:schemeClr val="accent1"/>
                </a:solidFill>
              </a:rPr>
            </a:br>
            <a:r>
              <a:rPr lang="en-JP" sz="4400">
                <a:solidFill>
                  <a:schemeClr val="accent1"/>
                </a:solidFill>
              </a:rPr>
              <a:t> </a:t>
            </a:r>
            <a:endParaRPr lang="en-JP" sz="4400" dirty="0">
              <a:solidFill>
                <a:schemeClr val="accent1"/>
              </a:solidFill>
            </a:endParaRPr>
          </a:p>
        </p:txBody>
      </p:sp>
      <p:sp>
        <p:nvSpPr>
          <p:cNvPr id="3" name="Subtitle 2">
            <a:extLst>
              <a:ext uri="{FF2B5EF4-FFF2-40B4-BE49-F238E27FC236}">
                <a16:creationId xmlns:a16="http://schemas.microsoft.com/office/drawing/2014/main" id="{36F26AEB-46E3-0A49-8202-02701627DB96}"/>
              </a:ext>
            </a:extLst>
          </p:cNvPr>
          <p:cNvSpPr>
            <a:spLocks noGrp="1"/>
          </p:cNvSpPr>
          <p:nvPr>
            <p:ph type="subTitle" idx="1"/>
          </p:nvPr>
        </p:nvSpPr>
        <p:spPr>
          <a:xfrm>
            <a:off x="1079138" y="3429000"/>
            <a:ext cx="10007600" cy="1600200"/>
          </a:xfrm>
        </p:spPr>
        <p:txBody>
          <a:bodyPr wrap="square" anchor="t">
            <a:normAutofit/>
          </a:bodyPr>
          <a:lstStyle/>
          <a:p>
            <a:r>
              <a:rPr lang="en-JP" sz="4000">
                <a:solidFill>
                  <a:schemeClr val="tx1">
                    <a:alpha val="60000"/>
                  </a:schemeClr>
                </a:solidFill>
              </a:rPr>
              <a:t>Yusuke Narita </a:t>
            </a:r>
            <a:endParaRPr lang="en-US" sz="4000" dirty="0">
              <a:solidFill>
                <a:schemeClr val="tx1">
                  <a:alpha val="60000"/>
                </a:schemeClr>
              </a:solidFill>
            </a:endParaRPr>
          </a:p>
          <a:p>
            <a:r>
              <a:rPr lang="en-JP" sz="4000">
                <a:solidFill>
                  <a:schemeClr val="tx1">
                    <a:alpha val="60000"/>
                  </a:schemeClr>
                </a:solidFill>
              </a:rPr>
              <a:t>Ayumi </a:t>
            </a:r>
            <a:r>
              <a:rPr lang="en-JP" sz="4000" dirty="0">
                <a:solidFill>
                  <a:schemeClr val="tx1">
                    <a:alpha val="60000"/>
                  </a:schemeClr>
                </a:solidFill>
              </a:rPr>
              <a:t>Sudo</a:t>
            </a:r>
          </a:p>
          <a:p>
            <a:pPr algn="l"/>
            <a:endParaRPr lang="en-JP" sz="4000" dirty="0">
              <a:solidFill>
                <a:schemeClr val="tx1">
                  <a:alpha val="60000"/>
                </a:schemeClr>
              </a:solidFill>
            </a:endParaRPr>
          </a:p>
        </p:txBody>
      </p:sp>
    </p:spTree>
    <p:extLst>
      <p:ext uri="{BB962C8B-B14F-4D97-AF65-F5344CB8AC3E}">
        <p14:creationId xmlns:p14="http://schemas.microsoft.com/office/powerpoint/2010/main" val="182828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par>
                                <p:cTn id="11" presetID="10" presetClass="entr" presetSubtype="0" fill="hold" grpId="0" nodeType="withEffect">
                                  <p:stCondLst>
                                    <p:cond delay="5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t>Data</a:t>
            </a:r>
          </a:p>
          <a:p>
            <a:pPr marL="571500" indent="-571500">
              <a:buClr>
                <a:schemeClr val="accent1"/>
              </a:buClr>
              <a:buFont typeface="Arial" panose="020B0604020202020204" pitchFamily="34" charset="0"/>
              <a:buAutoNum type="romanUcPeriod"/>
            </a:pPr>
            <a:r>
              <a:rPr lang="en-JP" dirty="0">
                <a:solidFill>
                  <a:schemeClr val="bg2">
                    <a:lumMod val="90000"/>
                  </a:schemeClr>
                </a:solidFill>
              </a:rPr>
              <a:t>OLS relationship between democracy and national outcomes</a:t>
            </a:r>
          </a:p>
          <a:p>
            <a:pPr marL="571500" indent="-571500">
              <a:buClr>
                <a:schemeClr val="accent1"/>
              </a:buClr>
              <a:buAutoNum type="romanUcPeriod"/>
            </a:pPr>
            <a:r>
              <a:rPr lang="en-US" dirty="0">
                <a:solidFill>
                  <a:schemeClr val="bg2">
                    <a:lumMod val="90000"/>
                  </a:schemeClr>
                </a:solidFill>
              </a:rPr>
              <a:t>IV</a:t>
            </a:r>
            <a:r>
              <a:rPr lang="en-JP" dirty="0">
                <a:solidFill>
                  <a:schemeClr val="bg2">
                    <a:lumMod val="90000"/>
                  </a:schemeClr>
                </a:solidFill>
              </a:rPr>
              <a:t>s for political regimes</a:t>
            </a:r>
          </a:p>
          <a:p>
            <a:pPr marL="571500" indent="-571500">
              <a:buClr>
                <a:schemeClr val="accent1"/>
              </a:buClr>
              <a:buAutoNum type="romanUcPeriod"/>
            </a:pPr>
            <a:r>
              <a:rPr lang="en-JP" dirty="0">
                <a:solidFill>
                  <a:schemeClr val="bg2">
                    <a:lumMod val="90000"/>
                  </a:schemeClr>
                </a:solidFill>
              </a:rPr>
              <a:t>Results</a:t>
            </a:r>
          </a:p>
          <a:p>
            <a:pPr marL="1028700" lvl="1" indent="-571500">
              <a:buClr>
                <a:schemeClr val="accent1"/>
              </a:buClr>
              <a:buAutoNum type="romanUcPeriod"/>
            </a:pPr>
            <a:r>
              <a:rPr lang="en-JP" dirty="0">
                <a:solidFill>
                  <a:schemeClr val="bg2">
                    <a:lumMod val="90000"/>
                  </a:schemeClr>
                </a:solidFill>
              </a:rPr>
              <a:t>Democracy’s causal effect</a:t>
            </a:r>
          </a:p>
          <a:p>
            <a:pPr marL="1028700" lvl="1" indent="-571500">
              <a:buClr>
                <a:schemeClr val="accent1"/>
              </a:buClr>
              <a:buAutoNum type="romanUcPeriod"/>
            </a:pPr>
            <a:r>
              <a:rPr lang="en-JP" dirty="0">
                <a:solidFill>
                  <a:schemeClr val="bg2">
                    <a:lumMod val="90000"/>
                  </a:schemeClr>
                </a:solidFill>
              </a:rPr>
              <a:t>Channels behind democracy’s effect</a:t>
            </a:r>
          </a:p>
          <a:p>
            <a:pPr marL="571500" indent="-571500">
              <a:buClr>
                <a:schemeClr val="accent1"/>
              </a:buClr>
              <a:buAutoNum type="romanUcPeriod"/>
            </a:pPr>
            <a:r>
              <a:rPr lang="en-JP" dirty="0">
                <a:solidFill>
                  <a:schemeClr val="bg2">
                    <a:lumMod val="90000"/>
                  </a:schemeClr>
                </a:solidFill>
              </a:rPr>
              <a:t>Conclusion</a:t>
            </a:r>
          </a:p>
        </p:txBody>
      </p:sp>
    </p:spTree>
    <p:extLst>
      <p:ext uri="{BB962C8B-B14F-4D97-AF65-F5344CB8AC3E}">
        <p14:creationId xmlns:p14="http://schemas.microsoft.com/office/powerpoint/2010/main" val="604393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A7CEE-CF6F-7B46-86DC-78F71A33F434}"/>
              </a:ext>
            </a:extLst>
          </p:cNvPr>
          <p:cNvSpPr>
            <a:spLocks noGrp="1"/>
          </p:cNvSpPr>
          <p:nvPr>
            <p:ph type="title"/>
          </p:nvPr>
        </p:nvSpPr>
        <p:spPr>
          <a:xfrm>
            <a:off x="838200" y="365125"/>
            <a:ext cx="11049000" cy="1325563"/>
          </a:xfrm>
        </p:spPr>
        <p:txBody>
          <a:bodyPr/>
          <a:lstStyle/>
          <a:p>
            <a:r>
              <a:rPr lang="en-JP" dirty="0"/>
              <a:t>Data on outcomes</a:t>
            </a:r>
          </a:p>
        </p:txBody>
      </p:sp>
      <p:sp>
        <p:nvSpPr>
          <p:cNvPr id="3" name="Content Placeholder 2">
            <a:extLst>
              <a:ext uri="{FF2B5EF4-FFF2-40B4-BE49-F238E27FC236}">
                <a16:creationId xmlns:a16="http://schemas.microsoft.com/office/drawing/2014/main" id="{1A9B5921-3608-2149-A561-13F6C797342F}"/>
              </a:ext>
            </a:extLst>
          </p:cNvPr>
          <p:cNvSpPr>
            <a:spLocks noGrp="1"/>
          </p:cNvSpPr>
          <p:nvPr>
            <p:ph idx="1"/>
          </p:nvPr>
        </p:nvSpPr>
        <p:spPr>
          <a:xfrm>
            <a:off x="838200" y="1825625"/>
            <a:ext cx="11353800" cy="4351338"/>
          </a:xfrm>
        </p:spPr>
        <p:txBody>
          <a:bodyPr>
            <a:normAutofit/>
          </a:bodyPr>
          <a:lstStyle/>
          <a:p>
            <a:pPr marL="0" indent="0">
              <a:buNone/>
            </a:pPr>
            <a:endParaRPr lang="en-JP" b="1" dirty="0"/>
          </a:p>
          <a:p>
            <a:pPr marL="0" indent="0">
              <a:buClr>
                <a:schemeClr val="accent1"/>
              </a:buClr>
              <a:buNone/>
            </a:pPr>
            <a:r>
              <a:rPr lang="en-JP" dirty="0"/>
              <a:t>GDP per capita growth rates </a:t>
            </a:r>
          </a:p>
          <a:p>
            <a:pPr>
              <a:buClr>
                <a:schemeClr val="accent1"/>
              </a:buClr>
            </a:pPr>
            <a:r>
              <a:rPr lang="en-JP" i="1" dirty="0"/>
              <a:t>World Economic Outlook</a:t>
            </a:r>
            <a:r>
              <a:rPr lang="en-JP" dirty="0"/>
              <a:t> by the International Monetary Fund</a:t>
            </a:r>
          </a:p>
          <a:p>
            <a:pPr marL="0" indent="0">
              <a:buClr>
                <a:schemeClr val="accent1"/>
              </a:buClr>
              <a:buNone/>
            </a:pPr>
            <a:endParaRPr lang="en-JP" dirty="0"/>
          </a:p>
          <a:p>
            <a:pPr marL="0" indent="0">
              <a:buClr>
                <a:schemeClr val="accent1"/>
              </a:buClr>
              <a:buNone/>
            </a:pPr>
            <a:r>
              <a:rPr lang="en-JP" dirty="0"/>
              <a:t>Total number of deaths per million attributed to Covid-19 in 2020</a:t>
            </a:r>
          </a:p>
          <a:p>
            <a:pPr>
              <a:buClr>
                <a:schemeClr val="accent1"/>
              </a:buClr>
            </a:pPr>
            <a:r>
              <a:rPr lang="en-JP" dirty="0"/>
              <a:t>Covid-19 Data Repository Center for Systems Science and Engineering at Johns Hopkins University</a:t>
            </a:r>
          </a:p>
          <a:p>
            <a:pPr marL="0" indent="0">
              <a:buNone/>
            </a:pPr>
            <a:endParaRPr lang="en-JP" dirty="0"/>
          </a:p>
        </p:txBody>
      </p:sp>
    </p:spTree>
    <p:extLst>
      <p:ext uri="{BB962C8B-B14F-4D97-AF65-F5344CB8AC3E}">
        <p14:creationId xmlns:p14="http://schemas.microsoft.com/office/powerpoint/2010/main" val="2511265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BE902-8020-3B47-9ED7-7BE2A1469068}"/>
              </a:ext>
            </a:extLst>
          </p:cNvPr>
          <p:cNvSpPr>
            <a:spLocks noGrp="1"/>
          </p:cNvSpPr>
          <p:nvPr>
            <p:ph type="title"/>
          </p:nvPr>
        </p:nvSpPr>
        <p:spPr/>
        <p:txBody>
          <a:bodyPr/>
          <a:lstStyle/>
          <a:p>
            <a:r>
              <a:rPr lang="en-JP" dirty="0"/>
              <a:t>Data on democracy</a:t>
            </a:r>
          </a:p>
        </p:txBody>
      </p:sp>
      <p:sp>
        <p:nvSpPr>
          <p:cNvPr id="3" name="Content Placeholder 2">
            <a:extLst>
              <a:ext uri="{FF2B5EF4-FFF2-40B4-BE49-F238E27FC236}">
                <a16:creationId xmlns:a16="http://schemas.microsoft.com/office/drawing/2014/main" id="{6840EDCA-0072-B046-98B4-23529ACBD8A4}"/>
              </a:ext>
            </a:extLst>
          </p:cNvPr>
          <p:cNvSpPr>
            <a:spLocks noGrp="1"/>
          </p:cNvSpPr>
          <p:nvPr>
            <p:ph idx="1"/>
          </p:nvPr>
        </p:nvSpPr>
        <p:spPr>
          <a:xfrm>
            <a:off x="838200" y="1858962"/>
            <a:ext cx="10839450" cy="4633913"/>
          </a:xfrm>
        </p:spPr>
        <p:txBody>
          <a:bodyPr>
            <a:normAutofit lnSpcReduction="10000"/>
          </a:bodyPr>
          <a:lstStyle/>
          <a:p>
            <a:pPr marL="0" indent="0">
              <a:buClr>
                <a:schemeClr val="accent1"/>
              </a:buClr>
              <a:buNone/>
            </a:pPr>
            <a:r>
              <a:rPr lang="en-JP" dirty="0"/>
              <a:t>V-Dem’s electoral democracy index</a:t>
            </a:r>
          </a:p>
          <a:p>
            <a:pPr>
              <a:buClr>
                <a:schemeClr val="accent1"/>
              </a:buClr>
            </a:pPr>
            <a:r>
              <a:rPr lang="en-JP" dirty="0"/>
              <a:t>0-1 scale index that aggregates indices measuring freedom of association, clean elections, freedom of expression, elected officials, and suffrage</a:t>
            </a:r>
          </a:p>
          <a:p>
            <a:pPr>
              <a:buClr>
                <a:schemeClr val="accent1"/>
              </a:buClr>
            </a:pPr>
            <a:r>
              <a:rPr lang="en-JP" dirty="0"/>
              <a:t>Widely used in the literature </a:t>
            </a:r>
            <a:r>
              <a:rPr lang="en-JP" sz="2400" dirty="0">
                <a:solidFill>
                  <a:schemeClr val="tx2"/>
                </a:solidFill>
              </a:rPr>
              <a:t>Alesina, Tabellini, and Trebbi (2017)</a:t>
            </a:r>
          </a:p>
          <a:p>
            <a:pPr marL="457200" lvl="1" indent="0">
              <a:buClr>
                <a:schemeClr val="accent1"/>
              </a:buClr>
              <a:buNone/>
            </a:pPr>
            <a:endParaRPr lang="en-JP" dirty="0"/>
          </a:p>
          <a:p>
            <a:pPr marL="0" indent="0">
              <a:buClr>
                <a:schemeClr val="accent1"/>
              </a:buClr>
              <a:buNone/>
            </a:pPr>
            <a:r>
              <a:rPr lang="en-JP" dirty="0"/>
              <a:t>Alternative measures:</a:t>
            </a:r>
          </a:p>
          <a:p>
            <a:pPr>
              <a:buClr>
                <a:schemeClr val="accent1"/>
              </a:buClr>
            </a:pPr>
            <a:r>
              <a:rPr lang="en-JP" dirty="0"/>
              <a:t>Center for Systemic Peace’s polity index</a:t>
            </a:r>
          </a:p>
          <a:p>
            <a:pPr>
              <a:buClr>
                <a:schemeClr val="accent1"/>
              </a:buClr>
            </a:pPr>
            <a:r>
              <a:rPr lang="en-JP" dirty="0"/>
              <a:t>Freedom House’s freedom index</a:t>
            </a:r>
          </a:p>
          <a:p>
            <a:pPr>
              <a:buClr>
                <a:schemeClr val="accent1"/>
              </a:buClr>
            </a:pPr>
            <a:r>
              <a:rPr lang="en-JP" dirty="0"/>
              <a:t>Economist Intelligence Unit’s democracy index</a:t>
            </a:r>
          </a:p>
        </p:txBody>
      </p:sp>
    </p:spTree>
    <p:extLst>
      <p:ext uri="{BB962C8B-B14F-4D97-AF65-F5344CB8AC3E}">
        <p14:creationId xmlns:p14="http://schemas.microsoft.com/office/powerpoint/2010/main" val="3262448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bg2">
                    <a:lumMod val="90000"/>
                  </a:schemeClr>
                </a:solidFill>
              </a:rPr>
              <a:t>Data</a:t>
            </a:r>
          </a:p>
          <a:p>
            <a:pPr marL="571500" indent="-571500">
              <a:buClr>
                <a:schemeClr val="accent1"/>
              </a:buClr>
              <a:buFont typeface="Arial" panose="020B0604020202020204" pitchFamily="34" charset="0"/>
              <a:buAutoNum type="romanUcPeriod"/>
            </a:pPr>
            <a:r>
              <a:rPr lang="en-JP" dirty="0"/>
              <a:t>OLS relationship between democracy and national outcomes</a:t>
            </a:r>
          </a:p>
          <a:p>
            <a:pPr marL="571500" indent="-571500">
              <a:buClr>
                <a:schemeClr val="accent1"/>
              </a:buClr>
              <a:buAutoNum type="romanUcPeriod"/>
            </a:pPr>
            <a:r>
              <a:rPr lang="en-US" dirty="0">
                <a:solidFill>
                  <a:schemeClr val="bg2">
                    <a:lumMod val="90000"/>
                  </a:schemeClr>
                </a:solidFill>
              </a:rPr>
              <a:t>IV</a:t>
            </a:r>
            <a:r>
              <a:rPr lang="en-JP" dirty="0">
                <a:solidFill>
                  <a:schemeClr val="bg2">
                    <a:lumMod val="90000"/>
                  </a:schemeClr>
                </a:solidFill>
              </a:rPr>
              <a:t>s for political regimes</a:t>
            </a:r>
          </a:p>
          <a:p>
            <a:pPr marL="571500" indent="-571500">
              <a:buClr>
                <a:schemeClr val="accent1"/>
              </a:buClr>
              <a:buAutoNum type="romanUcPeriod"/>
            </a:pPr>
            <a:r>
              <a:rPr lang="en-JP" dirty="0">
                <a:solidFill>
                  <a:schemeClr val="bg2">
                    <a:lumMod val="90000"/>
                  </a:schemeClr>
                </a:solidFill>
              </a:rPr>
              <a:t>Results</a:t>
            </a:r>
          </a:p>
          <a:p>
            <a:pPr marL="1028700" lvl="1" indent="-571500">
              <a:buClr>
                <a:schemeClr val="accent1"/>
              </a:buClr>
              <a:buAutoNum type="romanUcPeriod"/>
            </a:pPr>
            <a:r>
              <a:rPr lang="en-JP" dirty="0">
                <a:solidFill>
                  <a:schemeClr val="bg2">
                    <a:lumMod val="90000"/>
                  </a:schemeClr>
                </a:solidFill>
              </a:rPr>
              <a:t>Democracy’s causal effect</a:t>
            </a:r>
          </a:p>
          <a:p>
            <a:pPr marL="1028700" lvl="1" indent="-571500">
              <a:buClr>
                <a:schemeClr val="accent1"/>
              </a:buClr>
              <a:buAutoNum type="romanUcPeriod"/>
            </a:pPr>
            <a:r>
              <a:rPr lang="en-JP" dirty="0">
                <a:solidFill>
                  <a:schemeClr val="bg2">
                    <a:lumMod val="90000"/>
                  </a:schemeClr>
                </a:solidFill>
              </a:rPr>
              <a:t>Channels behind democracy’s effect</a:t>
            </a:r>
          </a:p>
          <a:p>
            <a:pPr marL="571500" indent="-571500">
              <a:buClr>
                <a:schemeClr val="accent1"/>
              </a:buClr>
              <a:buAutoNum type="romanUcPeriod"/>
            </a:pPr>
            <a:r>
              <a:rPr lang="en-JP" dirty="0">
                <a:solidFill>
                  <a:schemeClr val="bg2">
                    <a:lumMod val="90000"/>
                  </a:schemeClr>
                </a:solidFill>
              </a:rPr>
              <a:t>Conclusion</a:t>
            </a:r>
          </a:p>
        </p:txBody>
      </p:sp>
    </p:spTree>
    <p:extLst>
      <p:ext uri="{BB962C8B-B14F-4D97-AF65-F5344CB8AC3E}">
        <p14:creationId xmlns:p14="http://schemas.microsoft.com/office/powerpoint/2010/main" val="2090156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2971800"/>
                <a:ext cx="9667995" cy="3695700"/>
              </a:xfrm>
            </p:spPr>
            <p:txBody>
              <a:bodyPr>
                <a:normAutofit lnSpcReduction="10000"/>
              </a:bodyPr>
              <a:lstStyle/>
              <a:p>
                <a:pPr>
                  <a:buClr>
                    <a:schemeClr val="accent1"/>
                  </a:buClr>
                </a:pPr>
                <a14:m>
                  <m:oMath xmlns:m="http://schemas.openxmlformats.org/officeDocument/2006/math">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𝑌</m:t>
                        </m:r>
                      </m:e>
                      <m:sub>
                        <m:r>
                          <a:rPr lang="en-US" sz="3200" b="0" i="1" smtClean="0">
                            <a:solidFill>
                              <a:schemeClr val="tx1"/>
                            </a:solidFill>
                            <a:latin typeface="Cambria Math" panose="02040503050406030204" pitchFamily="18" charset="0"/>
                          </a:rPr>
                          <m:t>𝑖</m:t>
                        </m:r>
                      </m:sub>
                    </m:sSub>
                    <m:r>
                      <a:rPr lang="en-US" sz="3200" b="0" i="1" smtClean="0">
                        <a:solidFill>
                          <a:schemeClr val="tx1"/>
                        </a:solidFill>
                        <a:latin typeface="Cambria Math" panose="02040503050406030204" pitchFamily="18" charset="0"/>
                      </a:rPr>
                      <m:t>:</m:t>
                    </m:r>
                  </m:oMath>
                </a14:m>
                <a:r>
                  <a:rPr lang="en-US" sz="3200" b="0" dirty="0">
                    <a:solidFill>
                      <a:schemeClr val="tx1"/>
                    </a:solidFill>
                  </a:rPr>
                  <a:t> Outcome variable</a:t>
                </a:r>
              </a:p>
              <a:p>
                <a:pPr lvl="1">
                  <a:buClr>
                    <a:schemeClr val="accent1"/>
                  </a:buClr>
                </a:pPr>
                <a:r>
                  <a:rPr lang="en-US" sz="2800" b="0" dirty="0">
                    <a:solidFill>
                      <a:schemeClr val="tx1"/>
                    </a:solidFill>
                  </a:rPr>
                  <a:t>Mean GDP per capita growth rate in 2001-2019</a:t>
                </a:r>
              </a:p>
              <a:p>
                <a:pPr lvl="1">
                  <a:buClr>
                    <a:schemeClr val="accent1"/>
                  </a:buClr>
                </a:pPr>
                <a:r>
                  <a:rPr lang="en-US" sz="2800" dirty="0">
                    <a:solidFill>
                      <a:schemeClr val="tx1"/>
                    </a:solidFill>
                  </a:rPr>
                  <a:t>GDP per capita growth rate in 2020</a:t>
                </a:r>
                <a:endParaRPr lang="en-US" sz="2800" b="0" dirty="0">
                  <a:solidFill>
                    <a:schemeClr val="tx1"/>
                  </a:solidFill>
                </a:endParaRPr>
              </a:p>
              <a:p>
                <a:pPr lvl="1">
                  <a:buClr>
                    <a:schemeClr val="accent1"/>
                  </a:buClr>
                </a:pPr>
                <a:r>
                  <a:rPr lang="en-US" sz="2800" b="0" dirty="0">
                    <a:solidFill>
                      <a:schemeClr val="tx1"/>
                    </a:solidFill>
                  </a:rPr>
                  <a:t>Covid-19 related deaths per million in 2020</a:t>
                </a:r>
              </a:p>
              <a:p>
                <a:pPr>
                  <a:buClr>
                    <a:schemeClr val="accent1"/>
                  </a:buClr>
                </a:pPr>
                <a14:m>
                  <m:oMath xmlns:m="http://schemas.openxmlformats.org/officeDocument/2006/math">
                    <m:r>
                      <a:rPr lang="en-US" sz="3200" b="0" i="1" smtClean="0">
                        <a:solidFill>
                          <a:schemeClr val="tx1"/>
                        </a:solidFill>
                        <a:latin typeface="Cambria Math" panose="02040503050406030204" pitchFamily="18" charset="0"/>
                      </a:rPr>
                      <m:t>𝐷𝑒𝑚𝑜𝑐𝑟𝑎𝑐</m:t>
                    </m:r>
                    <m:sSub>
                      <m:sSubPr>
                        <m:ctrlPr>
                          <a:rPr lang="en-US" sz="3200" b="0" i="1" smtClean="0">
                            <a:solidFill>
                              <a:schemeClr val="tx1"/>
                            </a:solidFill>
                            <a:latin typeface="Cambria Math" panose="02040503050406030204" pitchFamily="18" charset="0"/>
                          </a:rPr>
                        </m:ctrlPr>
                      </m:sSubPr>
                      <m:e>
                        <m:r>
                          <a:rPr lang="en-US" sz="3200" b="0" i="1" smtClean="0">
                            <a:solidFill>
                              <a:schemeClr val="tx1"/>
                            </a:solidFill>
                            <a:latin typeface="Cambria Math" panose="02040503050406030204" pitchFamily="18" charset="0"/>
                          </a:rPr>
                          <m:t>𝑦</m:t>
                        </m:r>
                      </m:e>
                      <m:sub>
                        <m:r>
                          <a:rPr lang="en-US" sz="3200" b="0" i="1" smtClean="0">
                            <a:solidFill>
                              <a:schemeClr val="tx1"/>
                            </a:solidFill>
                            <a:latin typeface="Cambria Math" panose="02040503050406030204" pitchFamily="18" charset="0"/>
                          </a:rPr>
                          <m:t>𝑖</m:t>
                        </m:r>
                      </m:sub>
                    </m:sSub>
                    <m:r>
                      <a:rPr lang="en-US" sz="3200" b="0" i="1" smtClean="0">
                        <a:solidFill>
                          <a:schemeClr val="tx1"/>
                        </a:solidFill>
                        <a:latin typeface="Cambria Math" panose="02040503050406030204" pitchFamily="18" charset="0"/>
                      </a:rPr>
                      <m:t>:</m:t>
                    </m:r>
                  </m:oMath>
                </a14:m>
                <a:r>
                  <a:rPr lang="en-US" sz="3200" b="0" dirty="0">
                    <a:solidFill>
                      <a:schemeClr val="tx1"/>
                    </a:solidFill>
                  </a:rPr>
                  <a:t> Democracy level</a:t>
                </a:r>
              </a:p>
              <a:p>
                <a:pPr>
                  <a:buClr>
                    <a:schemeClr val="accent1"/>
                  </a:buClr>
                </a:pPr>
                <a14:m>
                  <m:oMath xmlns:m="http://schemas.openxmlformats.org/officeDocument/2006/math">
                    <m:sSubSup>
                      <m:sSubSupPr>
                        <m:ctrlPr>
                          <a:rPr lang="en-US" sz="3200" b="0" i="1" smtClean="0">
                            <a:solidFill>
                              <a:schemeClr val="tx1"/>
                            </a:solidFill>
                            <a:latin typeface="Cambria Math" panose="02040503050406030204" pitchFamily="18" charset="0"/>
                          </a:rPr>
                        </m:ctrlPr>
                      </m:sSubSupPr>
                      <m:e>
                        <m:r>
                          <a:rPr lang="en-US" sz="3200" b="0" i="1" smtClean="0">
                            <a:solidFill>
                              <a:schemeClr val="tx1"/>
                            </a:solidFill>
                            <a:latin typeface="Cambria Math" panose="02040503050406030204" pitchFamily="18" charset="0"/>
                          </a:rPr>
                          <m:t>𝑋</m:t>
                        </m:r>
                      </m:e>
                      <m:sub>
                        <m:r>
                          <a:rPr lang="en-US" sz="3200" b="0" i="1" smtClean="0">
                            <a:solidFill>
                              <a:schemeClr val="tx1"/>
                            </a:solidFill>
                            <a:latin typeface="Cambria Math" panose="02040503050406030204" pitchFamily="18" charset="0"/>
                          </a:rPr>
                          <m:t>𝑖</m:t>
                        </m:r>
                      </m:sub>
                      <m:sup>
                        <m:r>
                          <a:rPr lang="en-US" sz="3200" b="0" i="1" smtClean="0">
                            <a:solidFill>
                              <a:schemeClr val="tx1"/>
                            </a:solidFill>
                            <a:latin typeface="Cambria Math" panose="02040503050406030204" pitchFamily="18" charset="0"/>
                          </a:rPr>
                          <m:t>′</m:t>
                        </m:r>
                      </m:sup>
                    </m:sSubSup>
                    <m:r>
                      <a:rPr lang="en-US" sz="3200" b="0" i="1" smtClean="0">
                        <a:solidFill>
                          <a:schemeClr val="tx1"/>
                        </a:solidFill>
                        <a:latin typeface="Cambria Math" panose="02040503050406030204" pitchFamily="18" charset="0"/>
                      </a:rPr>
                      <m:t>:</m:t>
                    </m:r>
                  </m:oMath>
                </a14:m>
                <a:r>
                  <a:rPr lang="en-US" sz="3200" b="0" dirty="0">
                    <a:solidFill>
                      <a:schemeClr val="tx1"/>
                    </a:solidFill>
                  </a:rPr>
                  <a:t> Country characteristics</a:t>
                </a:r>
              </a:p>
              <a:p>
                <a:pPr lvl="1">
                  <a:buClr>
                    <a:schemeClr val="accent1"/>
                  </a:buClr>
                </a:pPr>
                <a:r>
                  <a:rPr lang="en-US" dirty="0">
                    <a:solidFill>
                      <a:schemeClr val="tx1"/>
                    </a:solidFill>
                  </a:rPr>
                  <a:t>latitude, mean temperature, precipitation, population density, median age, and diabetes prevalence </a:t>
                </a:r>
                <a:endParaRPr lang="en-US" b="0" dirty="0">
                  <a:solidFill>
                    <a:schemeClr val="tx1"/>
                  </a:solidFill>
                </a:endParaRPr>
              </a:p>
              <a:p>
                <a:endParaRPr lang="en-US" b="0" dirty="0"/>
              </a:p>
              <a:p>
                <a:pPr marL="0" indent="0">
                  <a:buNone/>
                </a:pPr>
                <a:endParaRPr lang="en-US" b="0" dirty="0"/>
              </a:p>
            </p:txBody>
          </p:sp>
        </mc:Choice>
        <mc:Fallback>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2971800"/>
                <a:ext cx="9667995" cy="3695700"/>
              </a:xfrm>
              <a:blipFill>
                <a:blip r:embed="rId3"/>
                <a:stretch>
                  <a:fillRect l="-1444" t="-4795" r="-394"/>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690688"/>
                <a:ext cx="10601445" cy="708335"/>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400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 </m:t>
                        </m:r>
                        <m:r>
                          <a:rPr lang="en-US" sz="4000" i="1">
                            <a:solidFill>
                              <a:schemeClr val="accent1"/>
                            </a:solidFill>
                            <a:latin typeface="Cambria Math" panose="02040503050406030204" pitchFamily="18" charset="0"/>
                          </a:rPr>
                          <m:t>𝑌</m:t>
                        </m:r>
                      </m:e>
                      <m:sub>
                        <m:r>
                          <a:rPr lang="en-US" sz="4000" i="1">
                            <a:solidFill>
                              <a:schemeClr val="accent1"/>
                            </a:solidFill>
                            <a:latin typeface="Cambria Math" panose="02040503050406030204" pitchFamily="18" charset="0"/>
                          </a:rPr>
                          <m:t>𝑖</m:t>
                        </m:r>
                      </m:sub>
                    </m:sSub>
                    <m:r>
                      <a:rPr lang="en-US" sz="4000" i="1">
                        <a:solidFill>
                          <a:schemeClr val="tx1"/>
                        </a:solidFill>
                        <a:latin typeface="Cambria Math" panose="02040503050406030204" pitchFamily="18" charset="0"/>
                      </a:rPr>
                      <m:t>=</m:t>
                    </m:r>
                    <m:r>
                      <a:rPr lang="en-US" sz="4000" i="1">
                        <a:solidFill>
                          <a:schemeClr val="tx1"/>
                        </a:solidFill>
                        <a:latin typeface="Cambria Math" panose="02040503050406030204" pitchFamily="18" charset="0"/>
                      </a:rPr>
                      <m:t>𝜇</m:t>
                    </m:r>
                    <m:r>
                      <a:rPr lang="en-US" sz="4000" i="1">
                        <a:solidFill>
                          <a:schemeClr val="tx1"/>
                        </a:solidFill>
                        <a:latin typeface="Cambria Math" panose="02040503050406030204" pitchFamily="18" charset="0"/>
                      </a:rPr>
                      <m:t>+</m:t>
                    </m:r>
                    <m:r>
                      <a:rPr lang="en-US" sz="4000" i="1" smtClean="0">
                        <a:solidFill>
                          <a:schemeClr val="accent6"/>
                        </a:solidFill>
                        <a:latin typeface="Cambria Math" panose="02040503050406030204" pitchFamily="18" charset="0"/>
                      </a:rPr>
                      <m:t>𝛼</m:t>
                    </m:r>
                    <m:r>
                      <a:rPr lang="en-US" sz="4000" i="1" smtClean="0">
                        <a:solidFill>
                          <a:schemeClr val="accent1"/>
                        </a:solidFill>
                        <a:latin typeface="Cambria Math" panose="02040503050406030204" pitchFamily="18" charset="0"/>
                      </a:rPr>
                      <m:t>𝐷𝑒𝑚𝑜𝑐𝑟𝑎𝑐</m:t>
                    </m:r>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𝑦</m:t>
                        </m:r>
                      </m:e>
                      <m:sub>
                        <m:r>
                          <a:rPr lang="en-US" sz="4000" i="1">
                            <a:solidFill>
                              <a:schemeClr val="accent1"/>
                            </a:solidFill>
                            <a:latin typeface="Cambria Math" panose="02040503050406030204" pitchFamily="18" charset="0"/>
                          </a:rPr>
                          <m:t>𝑖</m:t>
                        </m:r>
                      </m:sub>
                    </m:sSub>
                    <m:r>
                      <a:rPr lang="en-US" sz="4000" i="1">
                        <a:solidFill>
                          <a:schemeClr val="tx1"/>
                        </a:solidFill>
                        <a:latin typeface="Cambria Math" panose="02040503050406030204" pitchFamily="18" charset="0"/>
                      </a:rPr>
                      <m:t>+</m:t>
                    </m:r>
                    <m:sSubSup>
                      <m:sSubSupPr>
                        <m:ctrlPr>
                          <a:rPr lang="en-US" sz="4000" i="1">
                            <a:solidFill>
                              <a:schemeClr val="tx1"/>
                            </a:solidFill>
                            <a:latin typeface="Cambria Math" panose="02040503050406030204" pitchFamily="18" charset="0"/>
                          </a:rPr>
                        </m:ctrlPr>
                      </m:sSubSupPr>
                      <m:e>
                        <m:r>
                          <a:rPr lang="en-US" sz="4000" i="1">
                            <a:solidFill>
                              <a:schemeClr val="tx1"/>
                            </a:solidFill>
                            <a:latin typeface="Cambria Math" panose="02040503050406030204" pitchFamily="18" charset="0"/>
                          </a:rPr>
                          <m:t>𝑋</m:t>
                        </m:r>
                      </m:e>
                      <m:sub>
                        <m:r>
                          <a:rPr lang="en-US" sz="4000" i="1">
                            <a:solidFill>
                              <a:schemeClr val="tx1"/>
                            </a:solidFill>
                            <a:latin typeface="Cambria Math" panose="02040503050406030204" pitchFamily="18" charset="0"/>
                          </a:rPr>
                          <m:t>𝑖</m:t>
                        </m:r>
                      </m:sub>
                      <m:sup>
                        <m:r>
                          <a:rPr lang="en-US" sz="4000" i="1">
                            <a:solidFill>
                              <a:schemeClr val="tx1"/>
                            </a:solidFill>
                            <a:latin typeface="Cambria Math" panose="02040503050406030204" pitchFamily="18" charset="0"/>
                          </a:rPr>
                          <m:t>′</m:t>
                        </m:r>
                      </m:sup>
                    </m:sSubSup>
                    <m:r>
                      <a:rPr lang="en-US" sz="4000" i="1">
                        <a:solidFill>
                          <a:schemeClr val="tx1"/>
                        </a:solidFill>
                        <a:latin typeface="Cambria Math" panose="02040503050406030204" pitchFamily="18" charset="0"/>
                      </a:rPr>
                      <m:t>𝛾</m:t>
                    </m:r>
                    <m:r>
                      <a:rPr lang="en-US" sz="4000" i="1">
                        <a:solidFill>
                          <a:schemeClr val="tx1"/>
                        </a:solidFill>
                        <a:latin typeface="Cambria Math" panose="02040503050406030204" pitchFamily="18" charset="0"/>
                      </a:rPr>
                      <m:t>+</m:t>
                    </m:r>
                    <m:sSub>
                      <m:sSubPr>
                        <m:ctrlPr>
                          <a:rPr lang="en-US" sz="4000" i="1">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𝜖</m:t>
                        </m:r>
                      </m:e>
                      <m:sub>
                        <m:r>
                          <a:rPr lang="en-US" sz="4000" i="1">
                            <a:solidFill>
                              <a:schemeClr val="tx1"/>
                            </a:solidFill>
                            <a:latin typeface="Cambria Math" panose="02040503050406030204" pitchFamily="18" charset="0"/>
                          </a:rPr>
                          <m:t>𝑖</m:t>
                        </m:r>
                      </m:sub>
                    </m:sSub>
                  </m:oMath>
                </a14:m>
                <a:endParaRPr lang="en-US" sz="3200" i="1" dirty="0">
                  <a:solidFill>
                    <a:schemeClr val="tx1"/>
                  </a:solidFill>
                  <a:latin typeface="+mj-lt"/>
                </a:endParaRPr>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690688"/>
                <a:ext cx="10601445" cy="708335"/>
              </a:xfrm>
              <a:prstGeom prst="rect">
                <a:avLst/>
              </a:prstGeom>
              <a:blipFill>
                <a:blip r:embed="rId4"/>
                <a:stretch>
                  <a:fillRect b="-25862"/>
                </a:stretch>
              </a:blipFill>
            </p:spPr>
            <p:txBody>
              <a:bodyPr/>
              <a:lstStyle/>
              <a:p>
                <a:r>
                  <a:rPr lang="en-JP">
                    <a:noFill/>
                  </a:rPr>
                  <a:t> </a:t>
                </a:r>
              </a:p>
            </p:txBody>
          </p:sp>
        </mc:Fallback>
      </mc:AlternateContent>
    </p:spTree>
    <p:extLst>
      <p:ext uri="{BB962C8B-B14F-4D97-AF65-F5344CB8AC3E}">
        <p14:creationId xmlns:p14="http://schemas.microsoft.com/office/powerpoint/2010/main" val="2580542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799E9B5-04D4-7746-8380-DE42D380F8C7}"/>
                  </a:ext>
                </a:extLst>
              </p:cNvPr>
              <p:cNvSpPr/>
              <p:nvPr/>
            </p:nvSpPr>
            <p:spPr>
              <a:xfrm>
                <a:off x="5825065" y="225678"/>
                <a:ext cx="516639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dirty="0">
                    <a:solidFill>
                      <a:srgbClr val="C00000"/>
                    </a:solidFill>
                  </a:rPr>
                  <a:t>1.7 percentage-point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a:t>
                </a:r>
              </a:p>
              <a:p>
                <a:pPr algn="ctr"/>
                <a:r>
                  <a:rPr lang="en-JP" sz="2800" dirty="0">
                    <a:solidFill>
                      <a:srgbClr val="C00000"/>
                    </a:solidFill>
                  </a:rPr>
                  <a:t>in GDP per year in 2000-2019 </a:t>
                </a:r>
              </a:p>
            </p:txBody>
          </p:sp>
        </mc:Choice>
        <mc:Fallback xmlns="">
          <p:sp>
            <p:nvSpPr>
              <p:cNvPr id="5" name="Rectangle 4">
                <a:extLst>
                  <a:ext uri="{FF2B5EF4-FFF2-40B4-BE49-F238E27FC236}">
                    <a16:creationId xmlns:a16="http://schemas.microsoft.com/office/drawing/2014/main" id="{1799E9B5-04D4-7746-8380-DE42D380F8C7}"/>
                  </a:ext>
                </a:extLst>
              </p:cNvPr>
              <p:cNvSpPr>
                <a:spLocks noRot="1" noChangeAspect="1" noMove="1" noResize="1" noEditPoints="1" noAdjustHandles="1" noChangeArrowheads="1" noChangeShapeType="1" noTextEdit="1"/>
              </p:cNvSpPr>
              <p:nvPr/>
            </p:nvSpPr>
            <p:spPr>
              <a:xfrm>
                <a:off x="5825065" y="225678"/>
                <a:ext cx="5166396" cy="1384995"/>
              </a:xfrm>
              <a:prstGeom prst="rect">
                <a:avLst/>
              </a:prstGeom>
              <a:blipFill>
                <a:blip r:embed="rId4"/>
                <a:stretch>
                  <a:fillRect t="-4545" b="-10909"/>
                </a:stretch>
              </a:blipFill>
            </p:spPr>
            <p:txBody>
              <a:bodyPr/>
              <a:lstStyle/>
              <a:p>
                <a:r>
                  <a:rPr lang="en-JP">
                    <a:noFill/>
                  </a:rPr>
                  <a:t> </a:t>
                </a:r>
              </a:p>
            </p:txBody>
          </p:sp>
        </mc:Fallback>
      </mc:AlternateContent>
      <p:sp>
        <p:nvSpPr>
          <p:cNvPr id="6" name="Action Button: Forward or Next 5">
            <a:hlinkClick r:id="rId5" action="ppaction://hlinksldjump" highlightClick="1"/>
            <a:extLst>
              <a:ext uri="{FF2B5EF4-FFF2-40B4-BE49-F238E27FC236}">
                <a16:creationId xmlns:a16="http://schemas.microsoft.com/office/drawing/2014/main" id="{269A3D1F-EC7A-344C-B004-2E26D1356809}"/>
              </a:ext>
            </a:extLst>
          </p:cNvPr>
          <p:cNvSpPr/>
          <p:nvPr/>
        </p:nvSpPr>
        <p:spPr>
          <a:xfrm>
            <a:off x="11556885" y="6307454"/>
            <a:ext cx="358229" cy="281353"/>
          </a:xfrm>
          <a:prstGeom prst="actionButtonForwardNex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lstStyle/>
          <a:p>
            <a:pPr algn="ctr"/>
            <a:endParaRPr lang="en-JP" dirty="0"/>
          </a:p>
        </p:txBody>
      </p:sp>
      <p:pic>
        <p:nvPicPr>
          <p:cNvPr id="7" name="Picture 6" descr="Chart, scatter chart&#10;&#10;Description automatically generated">
            <a:extLst>
              <a:ext uri="{FF2B5EF4-FFF2-40B4-BE49-F238E27FC236}">
                <a16:creationId xmlns:a16="http://schemas.microsoft.com/office/drawing/2014/main" id="{13393E02-512B-F543-B658-2B5E33429900}"/>
              </a:ext>
            </a:extLst>
          </p:cNvPr>
          <p:cNvPicPr>
            <a:picLocks noChangeAspect="1"/>
          </p:cNvPicPr>
          <p:nvPr/>
        </p:nvPicPr>
        <p:blipFill>
          <a:blip r:embed="rId6"/>
          <a:stretch>
            <a:fillRect/>
          </a:stretch>
        </p:blipFill>
        <p:spPr>
          <a:xfrm>
            <a:off x="1524000" y="0"/>
            <a:ext cx="9144000" cy="6858000"/>
          </a:xfrm>
          <a:prstGeom prst="rect">
            <a:avLst/>
          </a:prstGeom>
        </p:spPr>
      </p:pic>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1186DAC5-D5E6-3C46-8C1C-537102CE344F}"/>
                  </a:ext>
                </a:extLst>
              </p:cNvPr>
              <p:cNvSpPr/>
              <p:nvPr/>
            </p:nvSpPr>
            <p:spPr>
              <a:xfrm>
                <a:off x="4297777" y="451356"/>
                <a:ext cx="681466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dirty="0">
                    <a:solidFill>
                      <a:srgbClr val="C00000"/>
                    </a:solidFill>
                  </a:rPr>
                  <a:t>1.4 p.p. </a:t>
                </a:r>
                <a14:m>
                  <m:oMath xmlns:m="http://schemas.openxmlformats.org/officeDocument/2006/math">
                    <m:r>
                      <a:rPr lang="en-JP" sz="2800" i="1" smtClean="0">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per year </a:t>
                </a:r>
              </a:p>
              <a:p>
                <a:pPr algn="ctr"/>
                <a:r>
                  <a:rPr lang="en-JP" sz="2800" dirty="0">
                    <a:solidFill>
                      <a:srgbClr val="C00000"/>
                    </a:solidFill>
                  </a:rPr>
                  <a:t>in GDP per capita in 2001-2019 </a:t>
                </a:r>
              </a:p>
            </p:txBody>
          </p:sp>
        </mc:Choice>
        <mc:Fallback>
          <p:sp>
            <p:nvSpPr>
              <p:cNvPr id="8" name="Rectangle 7">
                <a:extLst>
                  <a:ext uri="{FF2B5EF4-FFF2-40B4-BE49-F238E27FC236}">
                    <a16:creationId xmlns:a16="http://schemas.microsoft.com/office/drawing/2014/main" id="{1186DAC5-D5E6-3C46-8C1C-537102CE344F}"/>
                  </a:ext>
                </a:extLst>
              </p:cNvPr>
              <p:cNvSpPr>
                <a:spLocks noRot="1" noChangeAspect="1" noMove="1" noResize="1" noEditPoints="1" noAdjustHandles="1" noChangeArrowheads="1" noChangeShapeType="1" noTextEdit="1"/>
              </p:cNvSpPr>
              <p:nvPr/>
            </p:nvSpPr>
            <p:spPr>
              <a:xfrm>
                <a:off x="4297777" y="451356"/>
                <a:ext cx="6814666" cy="1384995"/>
              </a:xfrm>
              <a:prstGeom prst="rect">
                <a:avLst/>
              </a:prstGeom>
              <a:blipFill>
                <a:blip r:embed="rId7"/>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553452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39B0F50-2247-5646-A987-EB787AAEE968}"/>
                  </a:ext>
                </a:extLst>
              </p:cNvPr>
              <p:cNvSpPr/>
              <p:nvPr/>
            </p:nvSpPr>
            <p:spPr>
              <a:xfrm>
                <a:off x="5808133" y="225679"/>
                <a:ext cx="4605364"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dirty="0">
                    <a:solidFill>
                      <a:srgbClr val="C00000"/>
                    </a:solidFill>
                  </a:rPr>
                  <a:t>1.9 percentage-point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a:t>
                </a:r>
              </a:p>
              <a:p>
                <a:pPr algn="ctr"/>
                <a:r>
                  <a:rPr lang="en-JP" sz="2800" dirty="0">
                    <a:solidFill>
                      <a:srgbClr val="C00000"/>
                    </a:solidFill>
                  </a:rPr>
                  <a:t>in GDP in 2020 </a:t>
                </a:r>
              </a:p>
            </p:txBody>
          </p:sp>
        </mc:Choice>
        <mc:Fallback xmlns="">
          <p:sp>
            <p:nvSpPr>
              <p:cNvPr id="4" name="Rectangle 3">
                <a:extLst>
                  <a:ext uri="{FF2B5EF4-FFF2-40B4-BE49-F238E27FC236}">
                    <a16:creationId xmlns:a16="http://schemas.microsoft.com/office/drawing/2014/main" id="{639B0F50-2247-5646-A987-EB787AAEE968}"/>
                  </a:ext>
                </a:extLst>
              </p:cNvPr>
              <p:cNvSpPr>
                <a:spLocks noRot="1" noChangeAspect="1" noMove="1" noResize="1" noEditPoints="1" noAdjustHandles="1" noChangeArrowheads="1" noChangeShapeType="1" noTextEdit="1"/>
              </p:cNvSpPr>
              <p:nvPr/>
            </p:nvSpPr>
            <p:spPr>
              <a:xfrm>
                <a:off x="5808133" y="225679"/>
                <a:ext cx="4605364" cy="1384995"/>
              </a:xfrm>
              <a:prstGeom prst="rect">
                <a:avLst/>
              </a:prstGeom>
              <a:blipFill>
                <a:blip r:embed="rId4"/>
                <a:stretch>
                  <a:fillRect t="-4545" b="-10909"/>
                </a:stretch>
              </a:blipFill>
            </p:spPr>
            <p:txBody>
              <a:bodyPr/>
              <a:lstStyle/>
              <a:p>
                <a:r>
                  <a:rPr lang="en-JP">
                    <a:noFill/>
                  </a:rPr>
                  <a:t> </a:t>
                </a:r>
              </a:p>
            </p:txBody>
          </p:sp>
        </mc:Fallback>
      </mc:AlternateContent>
      <p:sp>
        <p:nvSpPr>
          <p:cNvPr id="6" name="Action Button: Forward or Next 5">
            <a:hlinkClick r:id="rId5" action="ppaction://hlinksldjump" highlightClick="1"/>
            <a:extLst>
              <a:ext uri="{FF2B5EF4-FFF2-40B4-BE49-F238E27FC236}">
                <a16:creationId xmlns:a16="http://schemas.microsoft.com/office/drawing/2014/main" id="{6505345B-BF95-5842-9B53-70CCE4CFE8FC}"/>
              </a:ext>
            </a:extLst>
          </p:cNvPr>
          <p:cNvSpPr/>
          <p:nvPr/>
        </p:nvSpPr>
        <p:spPr>
          <a:xfrm>
            <a:off x="11556885" y="6307454"/>
            <a:ext cx="358229" cy="281353"/>
          </a:xfrm>
          <a:prstGeom prst="actionButtonForwardNex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lstStyle/>
          <a:p>
            <a:pPr algn="ctr"/>
            <a:endParaRPr lang="en-JP" dirty="0"/>
          </a:p>
        </p:txBody>
      </p:sp>
      <p:pic>
        <p:nvPicPr>
          <p:cNvPr id="7" name="Picture 6" descr="Chart, bubble chart&#10;&#10;Description automatically generated">
            <a:extLst>
              <a:ext uri="{FF2B5EF4-FFF2-40B4-BE49-F238E27FC236}">
                <a16:creationId xmlns:a16="http://schemas.microsoft.com/office/drawing/2014/main" id="{5914F0F9-7489-344B-879F-B5BB9CD96982}"/>
              </a:ext>
            </a:extLst>
          </p:cNvPr>
          <p:cNvPicPr>
            <a:picLocks noChangeAspect="1"/>
          </p:cNvPicPr>
          <p:nvPr/>
        </p:nvPicPr>
        <p:blipFill>
          <a:blip r:embed="rId6"/>
          <a:stretch>
            <a:fillRect/>
          </a:stretch>
        </p:blipFill>
        <p:spPr>
          <a:xfrm>
            <a:off x="1524000" y="0"/>
            <a:ext cx="9144000" cy="6858000"/>
          </a:xfrm>
          <a:prstGeom prst="rect">
            <a:avLst/>
          </a:prstGeom>
        </p:spPr>
      </p:pic>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B82CDC54-655F-9443-BF9B-0F60B3D1AFF9}"/>
                  </a:ext>
                </a:extLst>
              </p:cNvPr>
              <p:cNvSpPr/>
              <p:nvPr/>
            </p:nvSpPr>
            <p:spPr>
              <a:xfrm>
                <a:off x="4297777" y="451356"/>
                <a:ext cx="681466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dirty="0">
                    <a:solidFill>
                      <a:srgbClr val="C00000"/>
                    </a:solidFill>
                  </a:rPr>
                  <a:t>1.9 p.p. </a:t>
                </a:r>
                <a14:m>
                  <m:oMath xmlns:m="http://schemas.openxmlformats.org/officeDocument/2006/math">
                    <m:r>
                      <a:rPr lang="en-JP" sz="2800" i="1" smtClean="0">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per year </a:t>
                </a:r>
              </a:p>
              <a:p>
                <a:pPr algn="ctr"/>
                <a:r>
                  <a:rPr lang="en-JP" sz="2800" dirty="0">
                    <a:solidFill>
                      <a:srgbClr val="C00000"/>
                    </a:solidFill>
                  </a:rPr>
                  <a:t>in GDP per capita in 2020</a:t>
                </a:r>
              </a:p>
            </p:txBody>
          </p:sp>
        </mc:Choice>
        <mc:Fallback>
          <p:sp>
            <p:nvSpPr>
              <p:cNvPr id="8" name="Rectangle 7">
                <a:extLst>
                  <a:ext uri="{FF2B5EF4-FFF2-40B4-BE49-F238E27FC236}">
                    <a16:creationId xmlns:a16="http://schemas.microsoft.com/office/drawing/2014/main" id="{B82CDC54-655F-9443-BF9B-0F60B3D1AFF9}"/>
                  </a:ext>
                </a:extLst>
              </p:cNvPr>
              <p:cNvSpPr>
                <a:spLocks noRot="1" noChangeAspect="1" noMove="1" noResize="1" noEditPoints="1" noAdjustHandles="1" noChangeArrowheads="1" noChangeShapeType="1" noTextEdit="1"/>
              </p:cNvSpPr>
              <p:nvPr/>
            </p:nvSpPr>
            <p:spPr>
              <a:xfrm>
                <a:off x="4297777" y="451356"/>
                <a:ext cx="6814666" cy="1384995"/>
              </a:xfrm>
              <a:prstGeom prst="rect">
                <a:avLst/>
              </a:prstGeom>
              <a:blipFill>
                <a:blip r:embed="rId7"/>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1890882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2E402B-39FA-004A-B6FA-1743B5266AA4}"/>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C9E4340-327D-F641-A068-974B7629FA6A}"/>
                  </a:ext>
                </a:extLst>
              </p:cNvPr>
              <p:cNvSpPr/>
              <p:nvPr/>
            </p:nvSpPr>
            <p:spPr>
              <a:xfrm>
                <a:off x="1335617" y="1007185"/>
                <a:ext cx="681466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dirty="0">
                    <a:solidFill>
                      <a:srgbClr val="C00000"/>
                    </a:solidFill>
                  </a:rPr>
                  <a:t>250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Covid-19 related </a:t>
                </a:r>
              </a:p>
              <a:p>
                <a:pPr algn="ctr"/>
                <a:r>
                  <a:rPr lang="en-JP" sz="2800" dirty="0">
                    <a:solidFill>
                      <a:srgbClr val="C00000"/>
                    </a:solidFill>
                  </a:rPr>
                  <a:t>deaths per million</a:t>
                </a:r>
                <a:endParaRPr lang="en-JP" sz="2800" dirty="0">
                  <a:solidFill>
                    <a:schemeClr val="accent6"/>
                  </a:solidFill>
                </a:endParaRPr>
              </a:p>
            </p:txBody>
          </p:sp>
        </mc:Choice>
        <mc:Fallback xmlns="">
          <p:sp>
            <p:nvSpPr>
              <p:cNvPr id="4" name="Rectangle 3">
                <a:extLst>
                  <a:ext uri="{FF2B5EF4-FFF2-40B4-BE49-F238E27FC236}">
                    <a16:creationId xmlns:a16="http://schemas.microsoft.com/office/drawing/2014/main" id="{6C9E4340-327D-F641-A068-974B7629FA6A}"/>
                  </a:ext>
                </a:extLst>
              </p:cNvPr>
              <p:cNvSpPr>
                <a:spLocks noRot="1" noChangeAspect="1" noMove="1" noResize="1" noEditPoints="1" noAdjustHandles="1" noChangeArrowheads="1" noChangeShapeType="1" noTextEdit="1"/>
              </p:cNvSpPr>
              <p:nvPr/>
            </p:nvSpPr>
            <p:spPr>
              <a:xfrm>
                <a:off x="1335617" y="1007185"/>
                <a:ext cx="6814666" cy="1384995"/>
              </a:xfrm>
              <a:prstGeom prst="rect">
                <a:avLst/>
              </a:prstGeom>
              <a:blipFill>
                <a:blip r:embed="rId4"/>
                <a:stretch>
                  <a:fillRect t="-4545" b="-10909"/>
                </a:stretch>
              </a:blipFill>
            </p:spPr>
            <p:txBody>
              <a:bodyPr/>
              <a:lstStyle/>
              <a:p>
                <a:r>
                  <a:rPr lang="en-JP">
                    <a:noFill/>
                  </a:rPr>
                  <a:t> </a:t>
                </a:r>
              </a:p>
            </p:txBody>
          </p:sp>
        </mc:Fallback>
      </mc:AlternateContent>
      <p:sp>
        <p:nvSpPr>
          <p:cNvPr id="6" name="Action Button: Forward or Next 5">
            <a:hlinkClick r:id="rId5" action="ppaction://hlinksldjump" highlightClick="1"/>
            <a:extLst>
              <a:ext uri="{FF2B5EF4-FFF2-40B4-BE49-F238E27FC236}">
                <a16:creationId xmlns:a16="http://schemas.microsoft.com/office/drawing/2014/main" id="{0190BD03-7024-FB48-85DF-C12269B37052}"/>
              </a:ext>
            </a:extLst>
          </p:cNvPr>
          <p:cNvSpPr/>
          <p:nvPr/>
        </p:nvSpPr>
        <p:spPr>
          <a:xfrm>
            <a:off x="11556885" y="6307454"/>
            <a:ext cx="358229" cy="281353"/>
          </a:xfrm>
          <a:prstGeom prst="actionButtonForwardNex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t" anchorCtr="1"/>
          <a:lstStyle/>
          <a:p>
            <a:pPr algn="ctr"/>
            <a:endParaRPr lang="en-JP" dirty="0"/>
          </a:p>
        </p:txBody>
      </p:sp>
    </p:spTree>
    <p:extLst>
      <p:ext uri="{BB962C8B-B14F-4D97-AF65-F5344CB8AC3E}">
        <p14:creationId xmlns:p14="http://schemas.microsoft.com/office/powerpoint/2010/main" val="2261012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national outcomes</a:t>
            </a:r>
          </a:p>
          <a:p>
            <a:pPr marL="571500" indent="-571500">
              <a:buClr>
                <a:schemeClr val="accent1"/>
              </a:buClr>
              <a:buAutoNum type="romanUcPeriod"/>
            </a:pPr>
            <a:r>
              <a:rPr lang="en-US" dirty="0"/>
              <a:t>IV</a:t>
            </a:r>
            <a:r>
              <a:rPr lang="en-JP" dirty="0"/>
              <a: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 in 2020</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601852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3429000"/>
                <a:ext cx="10515600" cy="2027720"/>
              </a:xfrm>
            </p:spPr>
            <p:txBody>
              <a:bodyPr/>
              <a:lstStyle/>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Outcome variable</a:t>
                </a:r>
              </a:p>
              <a:p>
                <a:pPr>
                  <a:buClr>
                    <a:schemeClr val="accent1"/>
                  </a:buClr>
                </a:pPr>
                <a14:m>
                  <m:oMath xmlns:m="http://schemas.openxmlformats.org/officeDocument/2006/math">
                    <m:r>
                      <a:rPr lang="en-US" b="0" i="1" smtClean="0">
                        <a:latin typeface="Cambria Math" panose="02040503050406030204" pitchFamily="18" charset="0"/>
                      </a:rPr>
                      <m:t>𝐷𝑒𝑚𝑜𝑐𝑟𝑎𝑐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Democracy level</a:t>
                </a:r>
              </a:p>
              <a:p>
                <a:pPr>
                  <a:buClr>
                    <a:schemeClr val="accent1"/>
                  </a:buClr>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b="0" dirty="0"/>
                  <a:t> Country characteristics</a:t>
                </a:r>
              </a:p>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b="0" dirty="0"/>
                  <a:t>IVs for political regimes</a:t>
                </a:r>
              </a:p>
              <a:p>
                <a:endParaRPr lang="en-US" b="0" dirty="0"/>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3429000"/>
                <a:ext cx="10515600" cy="2027720"/>
              </a:xfrm>
              <a:blipFill>
                <a:blip r:embed="rId3"/>
                <a:stretch>
                  <a:fillRect l="-1086" t="-5000"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789224"/>
                <a:ext cx="10601445" cy="1354858"/>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320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 </m:t>
                        </m:r>
                        <m:r>
                          <a:rPr lang="en-US" sz="3200" i="1" smtClean="0">
                            <a:solidFill>
                              <a:schemeClr val="accent1"/>
                            </a:solidFill>
                            <a:latin typeface="Cambria Math" panose="02040503050406030204" pitchFamily="18" charset="0"/>
                          </a:rPr>
                          <m:t>𝑌</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𝜇</m:t>
                    </m:r>
                    <m:r>
                      <a:rPr lang="en-US" sz="3200" i="1">
                        <a:solidFill>
                          <a:schemeClr val="tx1"/>
                        </a:solidFill>
                        <a:latin typeface="Cambria Math" panose="02040503050406030204" pitchFamily="18" charset="0"/>
                      </a:rPr>
                      <m:t>+</m:t>
                    </m:r>
                    <m:r>
                      <a:rPr lang="en-US" sz="3200" i="1" smtClean="0">
                        <a:solidFill>
                          <a:schemeClr val="accent6"/>
                        </a:solidFill>
                        <a:latin typeface="Cambria Math" panose="02040503050406030204" pitchFamily="18" charset="0"/>
                      </a:rPr>
                      <m:t>𝛼</m:t>
                    </m:r>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𝛾</m:t>
                    </m:r>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𝜖</m:t>
                        </m:r>
                      </m:e>
                      <m:sub>
                        <m:r>
                          <a:rPr lang="en-US" sz="3200" i="1">
                            <a:solidFill>
                              <a:schemeClr val="tx1"/>
                            </a:solidFill>
                            <a:latin typeface="Cambria Math" panose="02040503050406030204" pitchFamily="18" charset="0"/>
                          </a:rPr>
                          <m:t>𝑖</m:t>
                        </m:r>
                      </m:sub>
                    </m:sSub>
                  </m:oMath>
                </a14:m>
                <a:endParaRPr lang="en-US" sz="3200" i="1" dirty="0">
                  <a:solidFill>
                    <a:schemeClr val="tx1"/>
                  </a:solidFill>
                  <a:latin typeface="+mj-lt"/>
                </a:endParaRPr>
              </a:p>
              <a:p>
                <a:pPr algn="just"/>
                <a14:m>
                  <m:oMathPara xmlns:m="http://schemas.openxmlformats.org/officeDocument/2006/math">
                    <m:oMathParaPr>
                      <m:jc m:val="center"/>
                    </m:oMathParaPr>
                    <m:oMath xmlns:m="http://schemas.openxmlformats.org/officeDocument/2006/math">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𝜁</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smtClean="0">
                              <a:solidFill>
                                <a:schemeClr val="accent1"/>
                              </a:solidFill>
                              <a:latin typeface="Cambria Math" panose="02040503050406030204" pitchFamily="18" charset="0"/>
                            </a:rPr>
                          </m:ctrlPr>
                        </m:sSubSupPr>
                        <m:e>
                          <m:r>
                            <a:rPr lang="en-US" sz="3200" i="1">
                              <a:solidFill>
                                <a:schemeClr val="accent1"/>
                              </a:solidFill>
                              <a:latin typeface="Cambria Math" panose="02040503050406030204" pitchFamily="18" charset="0"/>
                            </a:rPr>
                            <m:t>𝑍</m:t>
                          </m:r>
                        </m:e>
                        <m:sub>
                          <m:r>
                            <a:rPr lang="en-US" sz="3200" i="1">
                              <a:solidFill>
                                <a:schemeClr val="accent1"/>
                              </a:solidFill>
                              <a:latin typeface="Cambria Math" panose="02040503050406030204" pitchFamily="18" charset="0"/>
                            </a:rPr>
                            <m:t>𝑖</m:t>
                          </m:r>
                        </m:sub>
                        <m:sup>
                          <m:r>
                            <a:rPr lang="en-US" sz="3200" i="1">
                              <a:solidFill>
                                <a:schemeClr val="accent1"/>
                              </a:solidFill>
                              <a:latin typeface="Cambria Math" panose="02040503050406030204" pitchFamily="18" charset="0"/>
                            </a:rPr>
                            <m:t>′</m:t>
                          </m:r>
                        </m:sup>
                      </m:sSubSup>
                      <m:r>
                        <a:rPr lang="en-US" sz="3200" i="1" smtClean="0">
                          <a:solidFill>
                            <a:schemeClr val="accent6"/>
                          </a:solidFill>
                          <a:latin typeface="Cambria Math" panose="02040503050406030204" pitchFamily="18" charset="0"/>
                        </a:rPr>
                        <m:t>𝛽</m:t>
                      </m:r>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𝛿</m:t>
                      </m:r>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𝜈</m:t>
                          </m:r>
                        </m:e>
                        <m:sub>
                          <m:r>
                            <a:rPr lang="en-US" sz="3200" i="1">
                              <a:solidFill>
                                <a:schemeClr val="tx1"/>
                              </a:solidFill>
                              <a:latin typeface="Cambria Math" panose="02040503050406030204" pitchFamily="18" charset="0"/>
                              <a:ea typeface="Cambria Math" panose="02040503050406030204" pitchFamily="18" charset="0"/>
                            </a:rPr>
                            <m:t>𝑖</m:t>
                          </m:r>
                        </m:sub>
                      </m:sSub>
                    </m:oMath>
                  </m:oMathPara>
                </a14:m>
                <a:endParaRPr lang="en-JP" dirty="0">
                  <a:solidFill>
                    <a:schemeClr val="tx1"/>
                  </a:solidFill>
                  <a:latin typeface="+mj-lt"/>
                </a:endParaRPr>
              </a:p>
              <a:p>
                <a:endParaRPr lang="en-JP" dirty="0"/>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789224"/>
                <a:ext cx="10601445" cy="1354858"/>
              </a:xfrm>
              <a:prstGeom prst="rect">
                <a:avLst/>
              </a:prstGeom>
              <a:blipFill>
                <a:blip r:embed="rId4"/>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975604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68503130-90F2-4444-B0B2-FA5E2FDD238B}"/>
              </a:ext>
            </a:extLst>
          </p:cNvPr>
          <p:cNvPicPr>
            <a:picLocks noChangeAspect="1"/>
          </p:cNvPicPr>
          <p:nvPr/>
        </p:nvPicPr>
        <p:blipFill>
          <a:blip r:embed="rId3"/>
          <a:stretch>
            <a:fillRect/>
          </a:stretch>
        </p:blipFill>
        <p:spPr>
          <a:xfrm>
            <a:off x="1524000" y="0"/>
            <a:ext cx="9144000" cy="6858000"/>
          </a:xfrm>
          <a:prstGeom prst="rect">
            <a:avLst/>
          </a:prstGeom>
        </p:spPr>
      </p:pic>
    </p:spTree>
    <p:extLst>
      <p:ext uri="{BB962C8B-B14F-4D97-AF65-F5344CB8AC3E}">
        <p14:creationId xmlns:p14="http://schemas.microsoft.com/office/powerpoint/2010/main" val="1775045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C297-C763-4847-857D-1C3C52298AE5}"/>
              </a:ext>
            </a:extLst>
          </p:cNvPr>
          <p:cNvSpPr>
            <a:spLocks noGrp="1"/>
          </p:cNvSpPr>
          <p:nvPr>
            <p:ph type="title"/>
          </p:nvPr>
        </p:nvSpPr>
        <p:spPr/>
        <p:txBody>
          <a:bodyPr/>
          <a:lstStyle/>
          <a:p>
            <a:r>
              <a:rPr lang="en-US" dirty="0"/>
              <a:t>IV</a:t>
            </a:r>
            <a:r>
              <a:rPr lang="en-JP" dirty="0"/>
              <a:t>s for political regimes</a:t>
            </a:r>
          </a:p>
        </p:txBody>
      </p:sp>
      <p:sp>
        <p:nvSpPr>
          <p:cNvPr id="3" name="Content Placeholder 2">
            <a:extLst>
              <a:ext uri="{FF2B5EF4-FFF2-40B4-BE49-F238E27FC236}">
                <a16:creationId xmlns:a16="http://schemas.microsoft.com/office/drawing/2014/main" id="{9506001D-173A-5B4A-9B7F-94B5F91F1FB5}"/>
              </a:ext>
            </a:extLst>
          </p:cNvPr>
          <p:cNvSpPr>
            <a:spLocks noGrp="1"/>
          </p:cNvSpPr>
          <p:nvPr>
            <p:ph idx="1"/>
          </p:nvPr>
        </p:nvSpPr>
        <p:spPr>
          <a:xfrm>
            <a:off x="838200" y="1693253"/>
            <a:ext cx="10515600" cy="5341716"/>
          </a:xfrm>
        </p:spPr>
        <p:txBody>
          <a:bodyPr>
            <a:normAutofit/>
          </a:bodyPr>
          <a:lstStyle/>
          <a:p>
            <a:pPr marL="0" indent="0">
              <a:buClr>
                <a:schemeClr val="accent1"/>
              </a:buClr>
              <a:buNone/>
            </a:pPr>
            <a:endParaRPr lang="en-JP" dirty="0"/>
          </a:p>
          <a:p>
            <a:pPr marL="0" indent="0">
              <a:buNone/>
            </a:pPr>
            <a:r>
              <a:rPr lang="en-JP" sz="3200" dirty="0"/>
              <a:t>We adopt </a:t>
            </a:r>
            <a:r>
              <a:rPr lang="en-US" sz="3200" dirty="0"/>
              <a:t>5</a:t>
            </a:r>
            <a:r>
              <a:rPr lang="en-JP" sz="3200" dirty="0"/>
              <a:t> </a:t>
            </a:r>
            <a:r>
              <a:rPr lang="en-US" sz="3200" dirty="0"/>
              <a:t>IV </a:t>
            </a:r>
            <a:r>
              <a:rPr lang="en-JP" sz="3200" dirty="0"/>
              <a:t>strategies </a:t>
            </a:r>
            <a:r>
              <a:rPr lang="en-US" sz="3200" dirty="0"/>
              <a:t>based on </a:t>
            </a:r>
            <a:r>
              <a:rPr lang="en-JP" sz="3200" dirty="0"/>
              <a:t>several centuries of world history</a:t>
            </a:r>
            <a:br>
              <a:rPr lang="en-US" sz="3200" dirty="0"/>
            </a:br>
            <a:endParaRPr lang="en-JP" sz="3200" dirty="0"/>
          </a:p>
          <a:p>
            <a:pPr marL="971550" lvl="1" indent="-514350">
              <a:buFont typeface="+mj-lt"/>
              <a:buAutoNum type="arabicPeriod"/>
            </a:pPr>
            <a:r>
              <a:rPr lang="en-JP" sz="2800" dirty="0"/>
              <a:t>European settler mortality </a:t>
            </a:r>
            <a:r>
              <a:rPr lang="en-US" sz="2800" dirty="0"/>
              <a:t>(Acemoglu-Johnson-Robinson 01)</a:t>
            </a:r>
          </a:p>
          <a:p>
            <a:pPr marL="971550" lvl="1" indent="-514350">
              <a:buFont typeface="+mj-lt"/>
              <a:buAutoNum type="arabicPeriod"/>
            </a:pPr>
            <a:r>
              <a:rPr lang="en-JP" sz="2800" dirty="0"/>
              <a:t>Past population density</a:t>
            </a:r>
            <a:r>
              <a:rPr lang="en-US" sz="2800" dirty="0"/>
              <a:t> (AJR 02)</a:t>
            </a:r>
          </a:p>
          <a:p>
            <a:pPr marL="971550" lvl="1" indent="-514350">
              <a:buFont typeface="+mj-lt"/>
              <a:buAutoNum type="arabicPeriod"/>
            </a:pPr>
            <a:r>
              <a:rPr lang="en-US" sz="2800" dirty="0"/>
              <a:t>Legal origin (</a:t>
            </a:r>
            <a:r>
              <a:rPr lang="en-US" sz="2800" dirty="0" err="1"/>
              <a:t>LaPorta</a:t>
            </a:r>
            <a:r>
              <a:rPr lang="en-US" sz="2800" dirty="0"/>
              <a:t>-Shleifer-</a:t>
            </a:r>
            <a:r>
              <a:rPr lang="en-US" sz="2800" dirty="0" err="1"/>
              <a:t>Vishny</a:t>
            </a:r>
            <a:r>
              <a:rPr lang="en-US" sz="2800" dirty="0"/>
              <a:t> 98)</a:t>
            </a:r>
            <a:endParaRPr lang="en-JP" sz="2800" dirty="0"/>
          </a:p>
          <a:p>
            <a:pPr marL="971550" lvl="1" indent="-514350">
              <a:buFont typeface="+mj-lt"/>
              <a:buAutoNum type="arabicPeriod"/>
            </a:pPr>
            <a:r>
              <a:rPr lang="en-US" sz="2800" dirty="0"/>
              <a:t>%</a:t>
            </a:r>
            <a:r>
              <a:rPr lang="en-JP" sz="2800" dirty="0"/>
              <a:t> speaking English or European</a:t>
            </a:r>
            <a:r>
              <a:rPr lang="en-US" sz="2800" dirty="0"/>
              <a:t> (Hall-Jones 99)</a:t>
            </a:r>
            <a:endParaRPr lang="en-JP" sz="2800" dirty="0"/>
          </a:p>
          <a:p>
            <a:pPr marL="971550" lvl="1" indent="-514350">
              <a:buFont typeface="+mj-lt"/>
              <a:buAutoNum type="arabicPeriod"/>
            </a:pPr>
            <a:r>
              <a:rPr lang="en-JP" sz="2800" dirty="0"/>
              <a:t>Availability of crops </a:t>
            </a:r>
            <a:r>
              <a:rPr lang="en-US" sz="2800" dirty="0"/>
              <a:t>&amp;</a:t>
            </a:r>
            <a:r>
              <a:rPr lang="en-JP" sz="2800" dirty="0"/>
              <a:t> minerals</a:t>
            </a:r>
            <a:r>
              <a:rPr lang="en-US" sz="2800" dirty="0"/>
              <a:t> (Easterly-Levine 03)</a:t>
            </a:r>
            <a:endParaRPr lang="en-JP" sz="2800" dirty="0"/>
          </a:p>
          <a:p>
            <a:pPr marL="457200" lvl="1" indent="0">
              <a:buNone/>
            </a:pPr>
            <a:endParaRPr lang="en-JP" sz="2800" dirty="0"/>
          </a:p>
          <a:p>
            <a:pPr marL="0" indent="0">
              <a:buNone/>
            </a:pPr>
            <a:endParaRPr lang="en-JP" dirty="0"/>
          </a:p>
        </p:txBody>
      </p:sp>
    </p:spTree>
    <p:extLst>
      <p:ext uri="{BB962C8B-B14F-4D97-AF65-F5344CB8AC3E}">
        <p14:creationId xmlns:p14="http://schemas.microsoft.com/office/powerpoint/2010/main" val="4220683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D78D-06B1-E249-8C88-7F8721C4E056}"/>
              </a:ext>
            </a:extLst>
          </p:cNvPr>
          <p:cNvSpPr>
            <a:spLocks noGrp="1"/>
          </p:cNvSpPr>
          <p:nvPr>
            <p:ph type="title"/>
          </p:nvPr>
        </p:nvSpPr>
        <p:spPr/>
        <p:txBody>
          <a:bodyPr/>
          <a:lstStyle/>
          <a:p>
            <a:r>
              <a:rPr lang="en-JP" dirty="0"/>
              <a:t>1. European settler mortality IV</a:t>
            </a:r>
          </a:p>
        </p:txBody>
      </p:sp>
      <p:sp>
        <p:nvSpPr>
          <p:cNvPr id="3" name="TextBox 2">
            <a:extLst>
              <a:ext uri="{FF2B5EF4-FFF2-40B4-BE49-F238E27FC236}">
                <a16:creationId xmlns:a16="http://schemas.microsoft.com/office/drawing/2014/main" id="{864CD281-DC3C-A44E-9731-B81026AEDFAD}"/>
              </a:ext>
            </a:extLst>
          </p:cNvPr>
          <p:cNvSpPr txBox="1"/>
          <p:nvPr/>
        </p:nvSpPr>
        <p:spPr>
          <a:xfrm>
            <a:off x="838200" y="1978143"/>
            <a:ext cx="10969331" cy="4031873"/>
          </a:xfrm>
          <a:prstGeom prst="rect">
            <a:avLst/>
          </a:prstGeom>
          <a:noFill/>
        </p:spPr>
        <p:txBody>
          <a:bodyPr wrap="square" rtlCol="0" anchor="ctr">
            <a:spAutoFit/>
          </a:bodyPr>
          <a:lstStyle/>
          <a:p>
            <a:pPr marL="285750" indent="-285750">
              <a:buClr>
                <a:schemeClr val="accent1"/>
              </a:buClr>
              <a:buFont typeface="Arial" panose="020B0604020202020204" pitchFamily="34" charset="0"/>
              <a:buChar char="•"/>
            </a:pPr>
            <a:r>
              <a:rPr lang="en-JP" sz="3200" dirty="0"/>
              <a:t>Acemoglu, Johnson and Robinson (2001)</a:t>
            </a:r>
          </a:p>
          <a:p>
            <a:pPr marL="285750" indent="-285750">
              <a:buClr>
                <a:schemeClr val="accent1"/>
              </a:buClr>
              <a:buFont typeface="Arial" panose="020B0604020202020204" pitchFamily="34" charset="0"/>
              <a:buChar char="•"/>
            </a:pPr>
            <a:r>
              <a:rPr lang="en-JP" sz="3200" dirty="0"/>
              <a:t>Mortality rate of European soliders, bishops, and sailors in 17th~19th centuries</a:t>
            </a:r>
          </a:p>
          <a:p>
            <a:pPr marL="285750" indent="-285750">
              <a:buClr>
                <a:schemeClr val="accent1"/>
              </a:buClr>
              <a:buFont typeface="Arial" panose="020B0604020202020204" pitchFamily="34" charset="0"/>
              <a:buChar char="•"/>
            </a:pPr>
            <a:r>
              <a:rPr lang="en-JP" sz="3200" dirty="0"/>
              <a:t>Use mainly among former European colonies</a:t>
            </a:r>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p:txBody>
      </p:sp>
      <p:sp>
        <p:nvSpPr>
          <p:cNvPr id="4" name="TextBox 3">
            <a:extLst>
              <a:ext uri="{FF2B5EF4-FFF2-40B4-BE49-F238E27FC236}">
                <a16:creationId xmlns:a16="http://schemas.microsoft.com/office/drawing/2014/main" id="{08C0835D-A09C-5C47-A5BD-46D87625B29A}"/>
              </a:ext>
            </a:extLst>
          </p:cNvPr>
          <p:cNvSpPr txBox="1"/>
          <p:nvPr/>
        </p:nvSpPr>
        <p:spPr>
          <a:xfrm>
            <a:off x="707225" y="4686577"/>
            <a:ext cx="2987040" cy="1077218"/>
          </a:xfrm>
          <a:prstGeom prst="rect">
            <a:avLst/>
          </a:prstGeom>
          <a:noFill/>
        </p:spPr>
        <p:txBody>
          <a:bodyPr wrap="square" rtlCol="0">
            <a:spAutoFit/>
          </a:bodyPr>
          <a:lstStyle/>
          <a:p>
            <a:pPr algn="ctr"/>
            <a:r>
              <a:rPr lang="en-JP" sz="3200" dirty="0">
                <a:solidFill>
                  <a:schemeClr val="accent1"/>
                </a:solidFill>
              </a:rPr>
              <a:t>European settler mortality</a:t>
            </a:r>
          </a:p>
        </p:txBody>
      </p:sp>
      <p:sp>
        <p:nvSpPr>
          <p:cNvPr id="5" name="TextBox 4">
            <a:extLst>
              <a:ext uri="{FF2B5EF4-FFF2-40B4-BE49-F238E27FC236}">
                <a16:creationId xmlns:a16="http://schemas.microsoft.com/office/drawing/2014/main" id="{F5103922-4F9C-5444-BD5B-30D1B91679F4}"/>
              </a:ext>
            </a:extLst>
          </p:cNvPr>
          <p:cNvSpPr txBox="1"/>
          <p:nvPr/>
        </p:nvSpPr>
        <p:spPr>
          <a:xfrm>
            <a:off x="4312290" y="4686577"/>
            <a:ext cx="3759200" cy="1077218"/>
          </a:xfrm>
          <a:prstGeom prst="rect">
            <a:avLst/>
          </a:prstGeom>
          <a:noFill/>
        </p:spPr>
        <p:txBody>
          <a:bodyPr wrap="square" rtlCol="0">
            <a:spAutoFit/>
          </a:bodyPr>
          <a:lstStyle/>
          <a:p>
            <a:pPr algn="ctr"/>
            <a:r>
              <a:rPr lang="en-JP" sz="3200" dirty="0"/>
              <a:t>Colonial </a:t>
            </a:r>
          </a:p>
          <a:p>
            <a:pPr algn="ctr"/>
            <a:r>
              <a:rPr lang="en-JP" sz="3200" dirty="0"/>
              <a:t>institutions</a:t>
            </a:r>
          </a:p>
        </p:txBody>
      </p:sp>
      <p:sp>
        <p:nvSpPr>
          <p:cNvPr id="6" name="TextBox 5">
            <a:extLst>
              <a:ext uri="{FF2B5EF4-FFF2-40B4-BE49-F238E27FC236}">
                <a16:creationId xmlns:a16="http://schemas.microsoft.com/office/drawing/2014/main" id="{3F0387CE-1DF1-4940-8A87-334737DD6867}"/>
              </a:ext>
            </a:extLst>
          </p:cNvPr>
          <p:cNvSpPr txBox="1"/>
          <p:nvPr/>
        </p:nvSpPr>
        <p:spPr>
          <a:xfrm>
            <a:off x="8303437" y="4686576"/>
            <a:ext cx="3759200" cy="1077218"/>
          </a:xfrm>
          <a:prstGeom prst="rect">
            <a:avLst/>
          </a:prstGeom>
          <a:noFill/>
        </p:spPr>
        <p:txBody>
          <a:bodyPr wrap="square" rtlCol="0">
            <a:spAutoFit/>
          </a:bodyPr>
          <a:lstStyle/>
          <a:p>
            <a:pPr algn="ctr"/>
            <a:r>
              <a:rPr lang="en-JP" sz="3200" dirty="0">
                <a:solidFill>
                  <a:schemeClr val="accent1"/>
                </a:solidFill>
              </a:rPr>
              <a:t>Political</a:t>
            </a:r>
          </a:p>
          <a:p>
            <a:pPr algn="ctr"/>
            <a:r>
              <a:rPr lang="en-JP" sz="3200" dirty="0">
                <a:solidFill>
                  <a:schemeClr val="accent1"/>
                </a:solidFill>
              </a:rPr>
              <a:t>regimes</a:t>
            </a:r>
          </a:p>
        </p:txBody>
      </p:sp>
      <p:sp>
        <p:nvSpPr>
          <p:cNvPr id="7" name="Right Arrow 6">
            <a:extLst>
              <a:ext uri="{FF2B5EF4-FFF2-40B4-BE49-F238E27FC236}">
                <a16:creationId xmlns:a16="http://schemas.microsoft.com/office/drawing/2014/main" id="{F8CE5FC8-DC5C-B24D-A184-06B0E0AE87BC}"/>
              </a:ext>
            </a:extLst>
          </p:cNvPr>
          <p:cNvSpPr/>
          <p:nvPr/>
        </p:nvSpPr>
        <p:spPr>
          <a:xfrm>
            <a:off x="3828181" y="4999956"/>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Right Arrow 7">
            <a:extLst>
              <a:ext uri="{FF2B5EF4-FFF2-40B4-BE49-F238E27FC236}">
                <a16:creationId xmlns:a16="http://schemas.microsoft.com/office/drawing/2014/main" id="{41D41810-44D9-1B48-A79A-AFD765C508D5}"/>
              </a:ext>
            </a:extLst>
          </p:cNvPr>
          <p:cNvSpPr/>
          <p:nvPr/>
        </p:nvSpPr>
        <p:spPr>
          <a:xfrm>
            <a:off x="7721303" y="4999956"/>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Tree>
    <p:extLst>
      <p:ext uri="{BB962C8B-B14F-4D97-AF65-F5344CB8AC3E}">
        <p14:creationId xmlns:p14="http://schemas.microsoft.com/office/powerpoint/2010/main" val="3834478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ubble chart&#10;&#10;Description automatically generated">
            <a:extLst>
              <a:ext uri="{FF2B5EF4-FFF2-40B4-BE49-F238E27FC236}">
                <a16:creationId xmlns:a16="http://schemas.microsoft.com/office/drawing/2014/main" id="{E4B8C02E-CA87-F64E-B911-8754355ADBFF}"/>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454332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4BDB7-ADF3-AF43-91C9-605E7D4D28DB}"/>
              </a:ext>
            </a:extLst>
          </p:cNvPr>
          <p:cNvSpPr>
            <a:spLocks noGrp="1"/>
          </p:cNvSpPr>
          <p:nvPr>
            <p:ph type="title"/>
          </p:nvPr>
        </p:nvSpPr>
        <p:spPr/>
        <p:txBody>
          <a:bodyPr/>
          <a:lstStyle/>
          <a:p>
            <a:r>
              <a:rPr lang="en-JP" dirty="0"/>
              <a:t>2. Past Population Density</a:t>
            </a:r>
          </a:p>
        </p:txBody>
      </p:sp>
      <p:sp>
        <p:nvSpPr>
          <p:cNvPr id="3" name="Content Placeholder 2">
            <a:extLst>
              <a:ext uri="{FF2B5EF4-FFF2-40B4-BE49-F238E27FC236}">
                <a16:creationId xmlns:a16="http://schemas.microsoft.com/office/drawing/2014/main" id="{EC20388F-A71F-3E44-A5D5-BDE3A8BE7925}"/>
              </a:ext>
            </a:extLst>
          </p:cNvPr>
          <p:cNvSpPr>
            <a:spLocks noGrp="1"/>
          </p:cNvSpPr>
          <p:nvPr>
            <p:ph idx="1"/>
          </p:nvPr>
        </p:nvSpPr>
        <p:spPr>
          <a:xfrm>
            <a:off x="1004830" y="2134338"/>
            <a:ext cx="10515600" cy="4351338"/>
          </a:xfrm>
        </p:spPr>
        <p:txBody>
          <a:bodyPr anchor="t"/>
          <a:lstStyle/>
          <a:p>
            <a:pPr>
              <a:buClr>
                <a:schemeClr val="accent1"/>
              </a:buClr>
            </a:pPr>
            <a:r>
              <a:rPr lang="en-JP" dirty="0"/>
              <a:t>Acemoglu, Johnson and Robinson (2002)</a:t>
            </a:r>
          </a:p>
          <a:p>
            <a:pPr>
              <a:buClr>
                <a:schemeClr val="accent1"/>
              </a:buClr>
            </a:pPr>
            <a:r>
              <a:rPr lang="en-JP" dirty="0"/>
              <a:t>Number of inhabitants per square kilometer in the 16th century</a:t>
            </a:r>
          </a:p>
          <a:p>
            <a:pPr>
              <a:buClr>
                <a:schemeClr val="accent1"/>
              </a:buClr>
            </a:pPr>
            <a:r>
              <a:rPr lang="en-JP" dirty="0"/>
              <a:t>Use mainly among former European colonies</a:t>
            </a:r>
          </a:p>
          <a:p>
            <a:pPr marL="0" indent="0">
              <a:buClr>
                <a:schemeClr val="accent1"/>
              </a:buClr>
              <a:buNone/>
            </a:pPr>
            <a:endParaRPr lang="en-JP" dirty="0"/>
          </a:p>
        </p:txBody>
      </p:sp>
      <p:sp>
        <p:nvSpPr>
          <p:cNvPr id="4" name="TextBox 3">
            <a:extLst>
              <a:ext uri="{FF2B5EF4-FFF2-40B4-BE49-F238E27FC236}">
                <a16:creationId xmlns:a16="http://schemas.microsoft.com/office/drawing/2014/main" id="{DE8B05E3-A570-A441-8A30-CC750F6ED846}"/>
              </a:ext>
            </a:extLst>
          </p:cNvPr>
          <p:cNvSpPr txBox="1"/>
          <p:nvPr/>
        </p:nvSpPr>
        <p:spPr>
          <a:xfrm>
            <a:off x="1158474" y="4365020"/>
            <a:ext cx="2562032" cy="1569660"/>
          </a:xfrm>
          <a:prstGeom prst="rect">
            <a:avLst/>
          </a:prstGeom>
          <a:noFill/>
        </p:spPr>
        <p:txBody>
          <a:bodyPr wrap="square" rtlCol="0">
            <a:spAutoFit/>
          </a:bodyPr>
          <a:lstStyle/>
          <a:p>
            <a:pPr algn="ctr"/>
            <a:r>
              <a:rPr lang="en-JP" sz="3200" dirty="0">
                <a:solidFill>
                  <a:schemeClr val="accent1"/>
                </a:solidFill>
              </a:rPr>
              <a:t>Population</a:t>
            </a:r>
          </a:p>
          <a:p>
            <a:pPr algn="ctr"/>
            <a:r>
              <a:rPr lang="en-JP" sz="3200" dirty="0">
                <a:solidFill>
                  <a:schemeClr val="accent1"/>
                </a:solidFill>
              </a:rPr>
              <a:t>Density in 16th century</a:t>
            </a:r>
          </a:p>
        </p:txBody>
      </p:sp>
      <p:sp>
        <p:nvSpPr>
          <p:cNvPr id="5" name="Right Arrow 4">
            <a:extLst>
              <a:ext uri="{FF2B5EF4-FFF2-40B4-BE49-F238E27FC236}">
                <a16:creationId xmlns:a16="http://schemas.microsoft.com/office/drawing/2014/main" id="{BCE3AAAF-0575-AE4D-856F-325D3DB7AFD7}"/>
              </a:ext>
            </a:extLst>
          </p:cNvPr>
          <p:cNvSpPr/>
          <p:nvPr/>
        </p:nvSpPr>
        <p:spPr>
          <a:xfrm>
            <a:off x="4053766" y="4953258"/>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653A1967-C086-8543-A0A6-64949BAF5C58}"/>
              </a:ext>
            </a:extLst>
          </p:cNvPr>
          <p:cNvSpPr txBox="1"/>
          <p:nvPr/>
        </p:nvSpPr>
        <p:spPr>
          <a:xfrm>
            <a:off x="5046606" y="4611241"/>
            <a:ext cx="2632362" cy="1077218"/>
          </a:xfrm>
          <a:prstGeom prst="rect">
            <a:avLst/>
          </a:prstGeom>
          <a:noFill/>
        </p:spPr>
        <p:txBody>
          <a:bodyPr wrap="square" rtlCol="0">
            <a:spAutoFit/>
          </a:bodyPr>
          <a:lstStyle/>
          <a:p>
            <a:pPr algn="ctr"/>
            <a:r>
              <a:rPr lang="en-JP" sz="3200" dirty="0"/>
              <a:t>Colonial </a:t>
            </a:r>
          </a:p>
          <a:p>
            <a:pPr algn="ctr"/>
            <a:r>
              <a:rPr lang="en-JP" sz="3200" dirty="0"/>
              <a:t>Institutions</a:t>
            </a:r>
          </a:p>
        </p:txBody>
      </p:sp>
      <p:sp>
        <p:nvSpPr>
          <p:cNvPr id="7" name="Right Arrow 6">
            <a:extLst>
              <a:ext uri="{FF2B5EF4-FFF2-40B4-BE49-F238E27FC236}">
                <a16:creationId xmlns:a16="http://schemas.microsoft.com/office/drawing/2014/main" id="{097B613C-FAAB-0645-96D5-E271D6D45979}"/>
              </a:ext>
            </a:extLst>
          </p:cNvPr>
          <p:cNvSpPr/>
          <p:nvPr/>
        </p:nvSpPr>
        <p:spPr>
          <a:xfrm>
            <a:off x="8012228" y="4924620"/>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70569265-ED19-654D-A88F-F54885A96A00}"/>
              </a:ext>
            </a:extLst>
          </p:cNvPr>
          <p:cNvSpPr txBox="1"/>
          <p:nvPr/>
        </p:nvSpPr>
        <p:spPr>
          <a:xfrm>
            <a:off x="8980444" y="4611241"/>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3720242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ubble chart&#10;&#10;Description automatically generated">
            <a:extLst>
              <a:ext uri="{FF2B5EF4-FFF2-40B4-BE49-F238E27FC236}">
                <a16:creationId xmlns:a16="http://schemas.microsoft.com/office/drawing/2014/main" id="{D2931D94-FEE9-9F4A-9A15-F50771802CC1}"/>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221843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76D7-7EF9-6849-9B9C-9BC38EC55619}"/>
              </a:ext>
            </a:extLst>
          </p:cNvPr>
          <p:cNvSpPr>
            <a:spLocks noGrp="1"/>
          </p:cNvSpPr>
          <p:nvPr>
            <p:ph type="title"/>
          </p:nvPr>
        </p:nvSpPr>
        <p:spPr/>
        <p:txBody>
          <a:bodyPr/>
          <a:lstStyle/>
          <a:p>
            <a:r>
              <a:rPr lang="en-JP" dirty="0"/>
              <a:t>3. Legal Origin</a:t>
            </a:r>
          </a:p>
        </p:txBody>
      </p:sp>
      <p:sp>
        <p:nvSpPr>
          <p:cNvPr id="3" name="Content Placeholder 2">
            <a:extLst>
              <a:ext uri="{FF2B5EF4-FFF2-40B4-BE49-F238E27FC236}">
                <a16:creationId xmlns:a16="http://schemas.microsoft.com/office/drawing/2014/main" id="{FD5F45BB-6646-E444-9EAF-BFE33F275CF4}"/>
              </a:ext>
            </a:extLst>
          </p:cNvPr>
          <p:cNvSpPr>
            <a:spLocks noGrp="1"/>
          </p:cNvSpPr>
          <p:nvPr>
            <p:ph idx="1"/>
          </p:nvPr>
        </p:nvSpPr>
        <p:spPr>
          <a:xfrm>
            <a:off x="702165" y="2026435"/>
            <a:ext cx="10515600" cy="4351338"/>
          </a:xfrm>
        </p:spPr>
        <p:txBody>
          <a:bodyPr anchor="t"/>
          <a:lstStyle/>
          <a:p>
            <a:pPr>
              <a:buClr>
                <a:schemeClr val="accent1"/>
              </a:buClr>
            </a:pPr>
            <a:r>
              <a:rPr lang="en-JP" dirty="0"/>
              <a:t>LaPorta, Shleifer, and Vishny (1998)</a:t>
            </a:r>
          </a:p>
          <a:p>
            <a:pPr>
              <a:buClr>
                <a:schemeClr val="accent1"/>
              </a:buClr>
            </a:pPr>
            <a:r>
              <a:rPr lang="en-JP" dirty="0"/>
              <a:t>Dummy variable for British legal origin that is coded 0 if the legal origin is British (common-law) and coded 1 if the country’s legal origin is French, German, or Scandinavian</a:t>
            </a:r>
          </a:p>
          <a:p>
            <a:pPr>
              <a:buClr>
                <a:schemeClr val="accent1"/>
              </a:buClr>
            </a:pPr>
            <a:r>
              <a:rPr lang="en-JP" dirty="0"/>
              <a:t>Use mainly among former European colonies</a:t>
            </a:r>
          </a:p>
        </p:txBody>
      </p:sp>
      <p:sp>
        <p:nvSpPr>
          <p:cNvPr id="4" name="TextBox 3">
            <a:extLst>
              <a:ext uri="{FF2B5EF4-FFF2-40B4-BE49-F238E27FC236}">
                <a16:creationId xmlns:a16="http://schemas.microsoft.com/office/drawing/2014/main" id="{64FC4D84-D02C-D84D-851F-AE3B6C9EA7C4}"/>
              </a:ext>
            </a:extLst>
          </p:cNvPr>
          <p:cNvSpPr txBox="1"/>
          <p:nvPr/>
        </p:nvSpPr>
        <p:spPr>
          <a:xfrm>
            <a:off x="1574447" y="4797736"/>
            <a:ext cx="2206726" cy="1077218"/>
          </a:xfrm>
          <a:prstGeom prst="rect">
            <a:avLst/>
          </a:prstGeom>
          <a:noFill/>
        </p:spPr>
        <p:txBody>
          <a:bodyPr wrap="square" rtlCol="0">
            <a:spAutoFit/>
          </a:bodyPr>
          <a:lstStyle/>
          <a:p>
            <a:pPr algn="ctr"/>
            <a:r>
              <a:rPr lang="en-JP" sz="3200" dirty="0">
                <a:solidFill>
                  <a:schemeClr val="accent1"/>
                </a:solidFill>
              </a:rPr>
              <a:t>Legal </a:t>
            </a:r>
          </a:p>
          <a:p>
            <a:pPr algn="ctr"/>
            <a:r>
              <a:rPr lang="en-JP" sz="3200" dirty="0">
                <a:solidFill>
                  <a:schemeClr val="accent1"/>
                </a:solidFill>
              </a:rPr>
              <a:t>Origin</a:t>
            </a:r>
          </a:p>
        </p:txBody>
      </p:sp>
      <p:sp>
        <p:nvSpPr>
          <p:cNvPr id="5" name="Right Arrow 4">
            <a:extLst>
              <a:ext uri="{FF2B5EF4-FFF2-40B4-BE49-F238E27FC236}">
                <a16:creationId xmlns:a16="http://schemas.microsoft.com/office/drawing/2014/main" id="{303004AE-8117-6C4D-B882-38368D3ABC85}"/>
              </a:ext>
            </a:extLst>
          </p:cNvPr>
          <p:cNvSpPr/>
          <p:nvPr/>
        </p:nvSpPr>
        <p:spPr>
          <a:xfrm>
            <a:off x="3607369" y="5017832"/>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B249372D-BB4B-A54E-B69D-973DDCDDDE11}"/>
              </a:ext>
            </a:extLst>
          </p:cNvPr>
          <p:cNvSpPr txBox="1"/>
          <p:nvPr/>
        </p:nvSpPr>
        <p:spPr>
          <a:xfrm>
            <a:off x="4643784" y="4793118"/>
            <a:ext cx="2632362" cy="1077218"/>
          </a:xfrm>
          <a:prstGeom prst="rect">
            <a:avLst/>
          </a:prstGeom>
          <a:noFill/>
        </p:spPr>
        <p:txBody>
          <a:bodyPr wrap="square" rtlCol="0">
            <a:spAutoFit/>
          </a:bodyPr>
          <a:lstStyle/>
          <a:p>
            <a:pPr algn="ctr"/>
            <a:r>
              <a:rPr lang="en-JP" sz="3200" dirty="0"/>
              <a:t>Legal </a:t>
            </a:r>
          </a:p>
          <a:p>
            <a:pPr algn="ctr"/>
            <a:r>
              <a:rPr lang="en-JP" sz="3200" dirty="0"/>
              <a:t>Infrastructure</a:t>
            </a:r>
          </a:p>
        </p:txBody>
      </p:sp>
      <p:sp>
        <p:nvSpPr>
          <p:cNvPr id="7" name="Right Arrow 6">
            <a:extLst>
              <a:ext uri="{FF2B5EF4-FFF2-40B4-BE49-F238E27FC236}">
                <a16:creationId xmlns:a16="http://schemas.microsoft.com/office/drawing/2014/main" id="{74373EBE-E7FE-1B41-A0F1-B171611D7770}"/>
              </a:ext>
            </a:extLst>
          </p:cNvPr>
          <p:cNvSpPr/>
          <p:nvPr/>
        </p:nvSpPr>
        <p:spPr>
          <a:xfrm>
            <a:off x="7463865" y="5017831"/>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1CF74079-7B96-3E46-8D05-270EBE34DD8E}"/>
              </a:ext>
            </a:extLst>
          </p:cNvPr>
          <p:cNvSpPr txBox="1"/>
          <p:nvPr/>
        </p:nvSpPr>
        <p:spPr>
          <a:xfrm>
            <a:off x="8509423" y="4792654"/>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1520300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FCFE-1945-F247-AF7A-FAC4BE7C365E}"/>
              </a:ext>
            </a:extLst>
          </p:cNvPr>
          <p:cNvSpPr>
            <a:spLocks noGrp="1"/>
          </p:cNvSpPr>
          <p:nvPr>
            <p:ph type="title"/>
          </p:nvPr>
        </p:nvSpPr>
        <p:spPr>
          <a:xfrm>
            <a:off x="838200" y="588952"/>
            <a:ext cx="10515600" cy="1325563"/>
          </a:xfrm>
        </p:spPr>
        <p:txBody>
          <a:bodyPr/>
          <a:lstStyle/>
          <a:p>
            <a:r>
              <a:rPr lang="en-JP" dirty="0"/>
              <a:t>4. Fraction speaking English or Western European</a:t>
            </a:r>
          </a:p>
        </p:txBody>
      </p:sp>
      <p:sp>
        <p:nvSpPr>
          <p:cNvPr id="3" name="Content Placeholder 2">
            <a:extLst>
              <a:ext uri="{FF2B5EF4-FFF2-40B4-BE49-F238E27FC236}">
                <a16:creationId xmlns:a16="http://schemas.microsoft.com/office/drawing/2014/main" id="{C0F79EAC-9DBE-C145-8CE4-66CCF025CBE5}"/>
              </a:ext>
            </a:extLst>
          </p:cNvPr>
          <p:cNvSpPr>
            <a:spLocks noGrp="1"/>
          </p:cNvSpPr>
          <p:nvPr>
            <p:ph idx="1"/>
          </p:nvPr>
        </p:nvSpPr>
        <p:spPr>
          <a:xfrm>
            <a:off x="838200" y="2101287"/>
            <a:ext cx="10515600" cy="4351338"/>
          </a:xfrm>
        </p:spPr>
        <p:txBody>
          <a:bodyPr anchor="t"/>
          <a:lstStyle/>
          <a:p>
            <a:pPr>
              <a:buClr>
                <a:schemeClr val="accent1"/>
              </a:buClr>
            </a:pPr>
            <a:r>
              <a:rPr lang="en-JP" dirty="0"/>
              <a:t>Hall and Jones (1999)</a:t>
            </a:r>
            <a:endParaRPr lang="en-JP" dirty="0">
              <a:solidFill>
                <a:schemeClr val="accent1"/>
              </a:solidFill>
            </a:endParaRPr>
          </a:p>
          <a:p>
            <a:pPr>
              <a:buClr>
                <a:schemeClr val="accent1"/>
              </a:buClr>
            </a:pPr>
            <a:r>
              <a:rPr lang="en-JP" dirty="0"/>
              <a:t>Fraction of a country’s population speaking English or a major Western European language (French, German, Portuguese, or Spanish) as a mother tongue in 1992</a:t>
            </a:r>
          </a:p>
          <a:p>
            <a:pPr>
              <a:buClr>
                <a:schemeClr val="accent1"/>
              </a:buClr>
            </a:pPr>
            <a:r>
              <a:rPr lang="en-JP" dirty="0"/>
              <a:t>Include all countries in the sample (for which we have data)</a:t>
            </a:r>
          </a:p>
        </p:txBody>
      </p:sp>
      <p:sp>
        <p:nvSpPr>
          <p:cNvPr id="4" name="TextBox 3">
            <a:extLst>
              <a:ext uri="{FF2B5EF4-FFF2-40B4-BE49-F238E27FC236}">
                <a16:creationId xmlns:a16="http://schemas.microsoft.com/office/drawing/2014/main" id="{AE9F2448-DCE1-3447-8F30-CEF86A265716}"/>
              </a:ext>
            </a:extLst>
          </p:cNvPr>
          <p:cNvSpPr txBox="1"/>
          <p:nvPr/>
        </p:nvSpPr>
        <p:spPr>
          <a:xfrm>
            <a:off x="136950" y="5191830"/>
            <a:ext cx="3759200" cy="1077218"/>
          </a:xfrm>
          <a:prstGeom prst="rect">
            <a:avLst/>
          </a:prstGeom>
          <a:noFill/>
        </p:spPr>
        <p:txBody>
          <a:bodyPr wrap="square" rtlCol="0">
            <a:spAutoFit/>
          </a:bodyPr>
          <a:lstStyle/>
          <a:p>
            <a:pPr algn="ctr"/>
            <a:r>
              <a:rPr lang="en-JP" sz="3200" dirty="0">
                <a:solidFill>
                  <a:schemeClr val="accent1"/>
                </a:solidFill>
              </a:rPr>
              <a:t>Fraction Speaking Western European</a:t>
            </a:r>
          </a:p>
        </p:txBody>
      </p:sp>
      <p:sp>
        <p:nvSpPr>
          <p:cNvPr id="5" name="TextBox 4">
            <a:extLst>
              <a:ext uri="{FF2B5EF4-FFF2-40B4-BE49-F238E27FC236}">
                <a16:creationId xmlns:a16="http://schemas.microsoft.com/office/drawing/2014/main" id="{2F446340-7819-104F-9454-EA73BA2562EC}"/>
              </a:ext>
            </a:extLst>
          </p:cNvPr>
          <p:cNvSpPr txBox="1"/>
          <p:nvPr/>
        </p:nvSpPr>
        <p:spPr>
          <a:xfrm>
            <a:off x="4793119" y="5242860"/>
            <a:ext cx="3759200" cy="1077218"/>
          </a:xfrm>
          <a:prstGeom prst="rect">
            <a:avLst/>
          </a:prstGeom>
          <a:noFill/>
        </p:spPr>
        <p:txBody>
          <a:bodyPr wrap="square" rtlCol="0">
            <a:spAutoFit/>
          </a:bodyPr>
          <a:lstStyle/>
          <a:p>
            <a:pPr algn="ctr"/>
            <a:r>
              <a:rPr lang="en-JP" sz="3200" dirty="0"/>
              <a:t>Western European</a:t>
            </a:r>
          </a:p>
          <a:p>
            <a:pPr algn="ctr"/>
            <a:r>
              <a:rPr lang="en-JP" sz="3200" dirty="0"/>
              <a:t>Influence</a:t>
            </a:r>
          </a:p>
        </p:txBody>
      </p:sp>
      <p:sp>
        <p:nvSpPr>
          <p:cNvPr id="6" name="TextBox 5">
            <a:extLst>
              <a:ext uri="{FF2B5EF4-FFF2-40B4-BE49-F238E27FC236}">
                <a16:creationId xmlns:a16="http://schemas.microsoft.com/office/drawing/2014/main" id="{1F4AE4B9-C9F4-2941-BBDA-D90D5F023123}"/>
              </a:ext>
            </a:extLst>
          </p:cNvPr>
          <p:cNvSpPr txBox="1"/>
          <p:nvPr/>
        </p:nvSpPr>
        <p:spPr>
          <a:xfrm>
            <a:off x="8832850" y="5277565"/>
            <a:ext cx="3759200" cy="1077218"/>
          </a:xfrm>
          <a:prstGeom prst="rect">
            <a:avLst/>
          </a:prstGeom>
          <a:noFill/>
        </p:spPr>
        <p:txBody>
          <a:bodyPr wrap="square" rtlCol="0">
            <a:spAutoFit/>
          </a:bodyPr>
          <a:lstStyle/>
          <a:p>
            <a:pPr algn="ctr"/>
            <a:r>
              <a:rPr lang="en-JP" sz="3200" dirty="0">
                <a:solidFill>
                  <a:schemeClr val="accent1"/>
                </a:solidFill>
              </a:rPr>
              <a:t>Political </a:t>
            </a:r>
          </a:p>
          <a:p>
            <a:pPr algn="ctr"/>
            <a:r>
              <a:rPr lang="en-US" sz="3200" dirty="0">
                <a:solidFill>
                  <a:schemeClr val="accent1"/>
                </a:solidFill>
              </a:rPr>
              <a:t>Regimes</a:t>
            </a:r>
            <a:endParaRPr lang="en-JP" sz="3200" dirty="0">
              <a:solidFill>
                <a:schemeClr val="accent1"/>
              </a:solidFill>
            </a:endParaRPr>
          </a:p>
        </p:txBody>
      </p:sp>
      <p:sp>
        <p:nvSpPr>
          <p:cNvPr id="8" name="Right Arrow 7">
            <a:extLst>
              <a:ext uri="{FF2B5EF4-FFF2-40B4-BE49-F238E27FC236}">
                <a16:creationId xmlns:a16="http://schemas.microsoft.com/office/drawing/2014/main" id="{254A8C33-0C8B-1F48-9340-C1FF51B06FF3}"/>
              </a:ext>
            </a:extLst>
          </p:cNvPr>
          <p:cNvSpPr/>
          <p:nvPr/>
        </p:nvSpPr>
        <p:spPr>
          <a:xfrm>
            <a:off x="8348742" y="5590945"/>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9" name="Left-Right Arrow 8">
            <a:extLst>
              <a:ext uri="{FF2B5EF4-FFF2-40B4-BE49-F238E27FC236}">
                <a16:creationId xmlns:a16="http://schemas.microsoft.com/office/drawing/2014/main" id="{5C295206-97CD-744B-AB84-0E1BC99E49CF}"/>
              </a:ext>
            </a:extLst>
          </p:cNvPr>
          <p:cNvSpPr/>
          <p:nvPr/>
        </p:nvSpPr>
        <p:spPr>
          <a:xfrm>
            <a:off x="3856811" y="5521535"/>
            <a:ext cx="968216" cy="51986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866383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19A1E82C-1E07-4F4A-A4CF-CA5F27B17DDE}"/>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769390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4F1-5E94-D947-A121-759457ED072E}"/>
              </a:ext>
            </a:extLst>
          </p:cNvPr>
          <p:cNvSpPr>
            <a:spLocks noGrp="1"/>
          </p:cNvSpPr>
          <p:nvPr>
            <p:ph type="title"/>
          </p:nvPr>
        </p:nvSpPr>
        <p:spPr/>
        <p:txBody>
          <a:bodyPr/>
          <a:lstStyle/>
          <a:p>
            <a:r>
              <a:rPr lang="en-JP" dirty="0"/>
              <a:t>5. Availability of crops and minerals</a:t>
            </a:r>
          </a:p>
        </p:txBody>
      </p:sp>
      <p:sp>
        <p:nvSpPr>
          <p:cNvPr id="3" name="Content Placeholder 2">
            <a:extLst>
              <a:ext uri="{FF2B5EF4-FFF2-40B4-BE49-F238E27FC236}">
                <a16:creationId xmlns:a16="http://schemas.microsoft.com/office/drawing/2014/main" id="{AC3F6663-56BA-0647-B9E6-47BADA543236}"/>
              </a:ext>
            </a:extLst>
          </p:cNvPr>
          <p:cNvSpPr>
            <a:spLocks noGrp="1"/>
          </p:cNvSpPr>
          <p:nvPr>
            <p:ph idx="1"/>
          </p:nvPr>
        </p:nvSpPr>
        <p:spPr>
          <a:xfrm>
            <a:off x="838200" y="1872267"/>
            <a:ext cx="10515600" cy="4351338"/>
          </a:xfrm>
        </p:spPr>
        <p:txBody>
          <a:bodyPr anchor="t"/>
          <a:lstStyle/>
          <a:p>
            <a:pPr>
              <a:buClr>
                <a:schemeClr val="accent1"/>
              </a:buClr>
            </a:pPr>
            <a:r>
              <a:rPr lang="en-JP" dirty="0"/>
              <a:t>Easterly and Levine (2003)</a:t>
            </a:r>
          </a:p>
          <a:p>
            <a:pPr>
              <a:buClr>
                <a:schemeClr val="accent1"/>
              </a:buClr>
            </a:pPr>
            <a:r>
              <a:rPr lang="en-JP" dirty="0"/>
              <a:t>Dummy variables for whether a country produced or mined a particular commodity in 1990</a:t>
            </a:r>
          </a:p>
          <a:p>
            <a:pPr lvl="1">
              <a:buClr>
                <a:schemeClr val="accent1"/>
              </a:buClr>
            </a:pPr>
            <a:r>
              <a:rPr lang="en-JP" dirty="0"/>
              <a:t>Bananas, coffee, copper, maize, millet, rice, rubber, silver, sugarcane, wheat.</a:t>
            </a:r>
          </a:p>
          <a:p>
            <a:pPr>
              <a:buClr>
                <a:schemeClr val="accent1"/>
              </a:buClr>
            </a:pPr>
            <a:r>
              <a:rPr lang="en-JP" dirty="0"/>
              <a:t>Include all countries in the sample (for which we have data)</a:t>
            </a:r>
          </a:p>
          <a:p>
            <a:pPr marL="0" indent="0">
              <a:buClr>
                <a:schemeClr val="accent1"/>
              </a:buClr>
              <a:buNone/>
            </a:pPr>
            <a:endParaRPr lang="en-JP" dirty="0">
              <a:solidFill>
                <a:schemeClr val="accent1"/>
              </a:solidFill>
            </a:endParaRPr>
          </a:p>
        </p:txBody>
      </p:sp>
      <p:sp>
        <p:nvSpPr>
          <p:cNvPr id="4" name="TextBox 3">
            <a:extLst>
              <a:ext uri="{FF2B5EF4-FFF2-40B4-BE49-F238E27FC236}">
                <a16:creationId xmlns:a16="http://schemas.microsoft.com/office/drawing/2014/main" id="{502F9E3E-41A0-5E4A-A9C6-4928F33116C3}"/>
              </a:ext>
            </a:extLst>
          </p:cNvPr>
          <p:cNvSpPr txBox="1"/>
          <p:nvPr/>
        </p:nvSpPr>
        <p:spPr>
          <a:xfrm>
            <a:off x="1325104" y="4900166"/>
            <a:ext cx="2206726" cy="1077218"/>
          </a:xfrm>
          <a:prstGeom prst="rect">
            <a:avLst/>
          </a:prstGeom>
          <a:noFill/>
        </p:spPr>
        <p:txBody>
          <a:bodyPr wrap="square" rtlCol="0">
            <a:spAutoFit/>
          </a:bodyPr>
          <a:lstStyle/>
          <a:p>
            <a:pPr algn="ctr"/>
            <a:r>
              <a:rPr lang="en-JP" sz="3200" dirty="0">
                <a:solidFill>
                  <a:schemeClr val="accent1"/>
                </a:solidFill>
              </a:rPr>
              <a:t>Crops and minerals</a:t>
            </a:r>
          </a:p>
        </p:txBody>
      </p:sp>
      <p:sp>
        <p:nvSpPr>
          <p:cNvPr id="5" name="Right Arrow 4">
            <a:extLst>
              <a:ext uri="{FF2B5EF4-FFF2-40B4-BE49-F238E27FC236}">
                <a16:creationId xmlns:a16="http://schemas.microsoft.com/office/drawing/2014/main" id="{15194869-ED87-F649-92AB-A0CC8E7E90B6}"/>
              </a:ext>
            </a:extLst>
          </p:cNvPr>
          <p:cNvSpPr/>
          <p:nvPr/>
        </p:nvSpPr>
        <p:spPr>
          <a:xfrm>
            <a:off x="3758116" y="5079753"/>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1F03AEA4-248E-D040-A06B-1959F4337E59}"/>
              </a:ext>
            </a:extLst>
          </p:cNvPr>
          <p:cNvSpPr txBox="1"/>
          <p:nvPr/>
        </p:nvSpPr>
        <p:spPr>
          <a:xfrm>
            <a:off x="4779819" y="4653945"/>
            <a:ext cx="2632362" cy="1569660"/>
          </a:xfrm>
          <a:prstGeom prst="rect">
            <a:avLst/>
          </a:prstGeom>
          <a:noFill/>
        </p:spPr>
        <p:txBody>
          <a:bodyPr wrap="square" rtlCol="0">
            <a:spAutoFit/>
          </a:bodyPr>
          <a:lstStyle/>
          <a:p>
            <a:pPr algn="ctr"/>
            <a:r>
              <a:rPr lang="en-JP" sz="3200" dirty="0"/>
              <a:t>Economies </a:t>
            </a:r>
          </a:p>
          <a:p>
            <a:pPr algn="ctr"/>
            <a:r>
              <a:rPr lang="en-JP" sz="3200" dirty="0"/>
              <a:t>of scale </a:t>
            </a:r>
          </a:p>
          <a:p>
            <a:pPr algn="ctr"/>
            <a:r>
              <a:rPr lang="en-JP" sz="3200" dirty="0"/>
              <a:t>&amp; slave labor</a:t>
            </a:r>
          </a:p>
        </p:txBody>
      </p:sp>
      <p:sp>
        <p:nvSpPr>
          <p:cNvPr id="7" name="Right Arrow 6">
            <a:extLst>
              <a:ext uri="{FF2B5EF4-FFF2-40B4-BE49-F238E27FC236}">
                <a16:creationId xmlns:a16="http://schemas.microsoft.com/office/drawing/2014/main" id="{4CEDFC9F-D25A-3F48-B194-C4604CBFA4F9}"/>
              </a:ext>
            </a:extLst>
          </p:cNvPr>
          <p:cNvSpPr/>
          <p:nvPr/>
        </p:nvSpPr>
        <p:spPr>
          <a:xfrm>
            <a:off x="7614612" y="5079752"/>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966560E0-AA83-1740-AFA9-6886D112C46D}"/>
              </a:ext>
            </a:extLst>
          </p:cNvPr>
          <p:cNvSpPr txBox="1"/>
          <p:nvPr/>
        </p:nvSpPr>
        <p:spPr>
          <a:xfrm>
            <a:off x="8660170" y="4854575"/>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617261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C297-C763-4847-857D-1C3C52298AE5}"/>
              </a:ext>
            </a:extLst>
          </p:cNvPr>
          <p:cNvSpPr>
            <a:spLocks noGrp="1"/>
          </p:cNvSpPr>
          <p:nvPr>
            <p:ph type="title"/>
          </p:nvPr>
        </p:nvSpPr>
        <p:spPr/>
        <p:txBody>
          <a:bodyPr/>
          <a:lstStyle/>
          <a:p>
            <a:r>
              <a:rPr lang="en-US" dirty="0"/>
              <a:t>IV</a:t>
            </a:r>
            <a:r>
              <a:rPr lang="en-JP" dirty="0"/>
              <a:t>s for political regimes</a:t>
            </a:r>
          </a:p>
        </p:txBody>
      </p:sp>
      <p:sp>
        <p:nvSpPr>
          <p:cNvPr id="3" name="Content Placeholder 2">
            <a:extLst>
              <a:ext uri="{FF2B5EF4-FFF2-40B4-BE49-F238E27FC236}">
                <a16:creationId xmlns:a16="http://schemas.microsoft.com/office/drawing/2014/main" id="{9506001D-173A-5B4A-9B7F-94B5F91F1FB5}"/>
              </a:ext>
            </a:extLst>
          </p:cNvPr>
          <p:cNvSpPr>
            <a:spLocks noGrp="1"/>
          </p:cNvSpPr>
          <p:nvPr>
            <p:ph idx="1"/>
          </p:nvPr>
        </p:nvSpPr>
        <p:spPr>
          <a:xfrm>
            <a:off x="838200" y="1690688"/>
            <a:ext cx="11091530" cy="5341716"/>
          </a:xfrm>
        </p:spPr>
        <p:txBody>
          <a:bodyPr>
            <a:normAutofit/>
          </a:bodyPr>
          <a:lstStyle/>
          <a:p>
            <a:pPr marL="0" indent="0">
              <a:buClr>
                <a:schemeClr val="accent1"/>
              </a:buClr>
              <a:buNone/>
            </a:pPr>
            <a:endParaRPr lang="en-JP" dirty="0"/>
          </a:p>
          <a:p>
            <a:pPr marL="0" indent="0">
              <a:buNone/>
            </a:pPr>
            <a:r>
              <a:rPr lang="en-JP" sz="3200" dirty="0"/>
              <a:t>Five </a:t>
            </a:r>
            <a:r>
              <a:rPr lang="en-US" sz="3200" dirty="0"/>
              <a:t>IV</a:t>
            </a:r>
            <a:r>
              <a:rPr lang="en-JP" sz="3200" dirty="0"/>
              <a:t> strategies:</a:t>
            </a:r>
          </a:p>
          <a:p>
            <a:pPr marL="971550" lvl="1" indent="-514350">
              <a:buFont typeface="+mj-lt"/>
              <a:buAutoNum type="arabicPeriod"/>
            </a:pPr>
            <a:r>
              <a:rPr lang="en-JP" sz="2800" dirty="0"/>
              <a:t>European settler mortality </a:t>
            </a:r>
            <a:endParaRPr lang="en-US" sz="2800" dirty="0"/>
          </a:p>
          <a:p>
            <a:pPr marL="971550" lvl="1" indent="-514350">
              <a:buFont typeface="+mj-lt"/>
              <a:buAutoNum type="arabicPeriod"/>
            </a:pPr>
            <a:r>
              <a:rPr lang="en-JP" sz="2800" dirty="0"/>
              <a:t>Past population density</a:t>
            </a:r>
            <a:endParaRPr lang="en-US" sz="2800" dirty="0"/>
          </a:p>
          <a:p>
            <a:pPr marL="971550" lvl="1" indent="-514350">
              <a:buFont typeface="+mj-lt"/>
              <a:buAutoNum type="arabicPeriod"/>
            </a:pPr>
            <a:r>
              <a:rPr lang="en-US" sz="2800" dirty="0"/>
              <a:t>Legal origin </a:t>
            </a:r>
          </a:p>
          <a:p>
            <a:pPr marL="971550" lvl="1" indent="-514350">
              <a:buFont typeface="+mj-lt"/>
              <a:buAutoNum type="arabicPeriod"/>
            </a:pPr>
            <a:r>
              <a:rPr lang="en-US" sz="2800" dirty="0"/>
              <a:t>%</a:t>
            </a:r>
            <a:r>
              <a:rPr lang="en-JP" sz="2800" dirty="0"/>
              <a:t> speaking English or European </a:t>
            </a:r>
          </a:p>
          <a:p>
            <a:pPr marL="971550" lvl="1" indent="-514350">
              <a:buFont typeface="+mj-lt"/>
              <a:buAutoNum type="arabicPeriod"/>
            </a:pPr>
            <a:r>
              <a:rPr lang="en-JP" sz="2800" dirty="0"/>
              <a:t>Availability of crops </a:t>
            </a:r>
            <a:r>
              <a:rPr lang="en-US" sz="2800" dirty="0"/>
              <a:t>&amp;</a:t>
            </a:r>
            <a:r>
              <a:rPr lang="en-JP" sz="2800" dirty="0"/>
              <a:t> minerals</a:t>
            </a:r>
            <a:r>
              <a:rPr lang="en-US" sz="2800" dirty="0"/>
              <a:t> </a:t>
            </a:r>
          </a:p>
          <a:p>
            <a:pPr marL="457200" lvl="1" indent="0">
              <a:buNone/>
            </a:pPr>
            <a:endParaRPr lang="en-JP" dirty="0"/>
          </a:p>
          <a:p>
            <a:pPr marL="0" indent="0">
              <a:buNone/>
            </a:pPr>
            <a:r>
              <a:rPr lang="en-JP" dirty="0"/>
              <a:t>Our strategy: the strategies work as robustness checks against each other</a:t>
            </a:r>
          </a:p>
        </p:txBody>
      </p:sp>
    </p:spTree>
    <p:extLst>
      <p:ext uri="{BB962C8B-B14F-4D97-AF65-F5344CB8AC3E}">
        <p14:creationId xmlns:p14="http://schemas.microsoft.com/office/powerpoint/2010/main" val="243139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ubble chart&#10;&#10;Description automatically generated">
            <a:extLst>
              <a:ext uri="{FF2B5EF4-FFF2-40B4-BE49-F238E27FC236}">
                <a16:creationId xmlns:a16="http://schemas.microsoft.com/office/drawing/2014/main" id="{EB7B3166-0999-3A43-85EA-E0F058424DE7}"/>
              </a:ext>
            </a:extLst>
          </p:cNvPr>
          <p:cNvPicPr>
            <a:picLocks noChangeAspect="1"/>
          </p:cNvPicPr>
          <p:nvPr/>
        </p:nvPicPr>
        <p:blipFill>
          <a:blip r:embed="rId3"/>
          <a:stretch>
            <a:fillRect/>
          </a:stretch>
        </p:blipFill>
        <p:spPr>
          <a:xfrm>
            <a:off x="1626033" y="-58119"/>
            <a:ext cx="4649491" cy="3487119"/>
          </a:xfrm>
          <a:prstGeom prst="rect">
            <a:avLst/>
          </a:prstGeom>
        </p:spPr>
      </p:pic>
      <p:pic>
        <p:nvPicPr>
          <p:cNvPr id="5" name="Picture 4" descr="Chart, scatter chart, bubble chart&#10;&#10;Description automatically generated">
            <a:extLst>
              <a:ext uri="{FF2B5EF4-FFF2-40B4-BE49-F238E27FC236}">
                <a16:creationId xmlns:a16="http://schemas.microsoft.com/office/drawing/2014/main" id="{0735ADAF-17EC-BF41-AEB5-B3695D474BA4}"/>
              </a:ext>
            </a:extLst>
          </p:cNvPr>
          <p:cNvPicPr>
            <a:picLocks noChangeAspect="1"/>
          </p:cNvPicPr>
          <p:nvPr/>
        </p:nvPicPr>
        <p:blipFill>
          <a:blip r:embed="rId4"/>
          <a:stretch>
            <a:fillRect/>
          </a:stretch>
        </p:blipFill>
        <p:spPr>
          <a:xfrm>
            <a:off x="6413707" y="-58119"/>
            <a:ext cx="4572000" cy="3429000"/>
          </a:xfrm>
          <a:prstGeom prst="rect">
            <a:avLst/>
          </a:prstGeom>
        </p:spPr>
      </p:pic>
      <p:pic>
        <p:nvPicPr>
          <p:cNvPr id="7" name="Picture 6" descr="Chart, scatter chart&#10;&#10;Description automatically generated">
            <a:extLst>
              <a:ext uri="{FF2B5EF4-FFF2-40B4-BE49-F238E27FC236}">
                <a16:creationId xmlns:a16="http://schemas.microsoft.com/office/drawing/2014/main" id="{8D5C9E86-A897-9648-B0A8-03BE54D56389}"/>
              </a:ext>
            </a:extLst>
          </p:cNvPr>
          <p:cNvPicPr>
            <a:picLocks noChangeAspect="1"/>
          </p:cNvPicPr>
          <p:nvPr/>
        </p:nvPicPr>
        <p:blipFill>
          <a:blip r:embed="rId5"/>
          <a:stretch>
            <a:fillRect/>
          </a:stretch>
        </p:blipFill>
        <p:spPr>
          <a:xfrm>
            <a:off x="1626034" y="3370881"/>
            <a:ext cx="4649491" cy="3487119"/>
          </a:xfrm>
          <a:prstGeom prst="rect">
            <a:avLst/>
          </a:prstGeom>
        </p:spPr>
      </p:pic>
      <p:pic>
        <p:nvPicPr>
          <p:cNvPr id="11" name="Picture 10" descr="Chart, bubble chart&#10;&#10;Description automatically generated">
            <a:extLst>
              <a:ext uri="{FF2B5EF4-FFF2-40B4-BE49-F238E27FC236}">
                <a16:creationId xmlns:a16="http://schemas.microsoft.com/office/drawing/2014/main" id="{188E9654-1033-D84E-8148-E2AC406B9182}"/>
              </a:ext>
            </a:extLst>
          </p:cNvPr>
          <p:cNvPicPr>
            <a:picLocks noChangeAspect="1"/>
          </p:cNvPicPr>
          <p:nvPr/>
        </p:nvPicPr>
        <p:blipFill>
          <a:blip r:embed="rId6"/>
          <a:stretch>
            <a:fillRect/>
          </a:stretch>
        </p:blipFill>
        <p:spPr>
          <a:xfrm>
            <a:off x="6413707" y="3429000"/>
            <a:ext cx="4572000" cy="3429000"/>
          </a:xfrm>
          <a:prstGeom prst="rect">
            <a:avLst/>
          </a:prstGeom>
        </p:spPr>
      </p:pic>
      <p:sp>
        <p:nvSpPr>
          <p:cNvPr id="12" name="TextBox 11">
            <a:extLst>
              <a:ext uri="{FF2B5EF4-FFF2-40B4-BE49-F238E27FC236}">
                <a16:creationId xmlns:a16="http://schemas.microsoft.com/office/drawing/2014/main" id="{2D37DE60-3047-FC43-B40E-56FAF1E08336}"/>
              </a:ext>
            </a:extLst>
          </p:cNvPr>
          <p:cNvSpPr txBox="1"/>
          <p:nvPr/>
        </p:nvSpPr>
        <p:spPr>
          <a:xfrm>
            <a:off x="5136399" y="542441"/>
            <a:ext cx="759417" cy="369332"/>
          </a:xfrm>
          <a:prstGeom prst="rect">
            <a:avLst/>
          </a:prstGeom>
          <a:noFill/>
        </p:spPr>
        <p:txBody>
          <a:bodyPr wrap="square" rtlCol="0">
            <a:spAutoFit/>
          </a:bodyPr>
          <a:lstStyle/>
          <a:p>
            <a:r>
              <a:rPr lang="en-JP" dirty="0"/>
              <a:t>1980s</a:t>
            </a:r>
          </a:p>
        </p:txBody>
      </p:sp>
      <p:sp>
        <p:nvSpPr>
          <p:cNvPr id="17" name="TextBox 16">
            <a:extLst>
              <a:ext uri="{FF2B5EF4-FFF2-40B4-BE49-F238E27FC236}">
                <a16:creationId xmlns:a16="http://schemas.microsoft.com/office/drawing/2014/main" id="{1685EBB9-C977-9144-9972-B29C911FC5AB}"/>
              </a:ext>
            </a:extLst>
          </p:cNvPr>
          <p:cNvSpPr txBox="1"/>
          <p:nvPr/>
        </p:nvSpPr>
        <p:spPr>
          <a:xfrm>
            <a:off x="9785890" y="526943"/>
            <a:ext cx="759417" cy="369332"/>
          </a:xfrm>
          <a:prstGeom prst="rect">
            <a:avLst/>
          </a:prstGeom>
          <a:noFill/>
        </p:spPr>
        <p:txBody>
          <a:bodyPr wrap="square" rtlCol="0">
            <a:spAutoFit/>
          </a:bodyPr>
          <a:lstStyle/>
          <a:p>
            <a:r>
              <a:rPr lang="en-JP" dirty="0"/>
              <a:t>1990s</a:t>
            </a:r>
          </a:p>
        </p:txBody>
      </p:sp>
      <p:sp>
        <p:nvSpPr>
          <p:cNvPr id="19" name="TextBox 18">
            <a:extLst>
              <a:ext uri="{FF2B5EF4-FFF2-40B4-BE49-F238E27FC236}">
                <a16:creationId xmlns:a16="http://schemas.microsoft.com/office/drawing/2014/main" id="{ADE16F35-233B-D446-8787-B6C03BBD5DF1}"/>
              </a:ext>
            </a:extLst>
          </p:cNvPr>
          <p:cNvSpPr txBox="1"/>
          <p:nvPr/>
        </p:nvSpPr>
        <p:spPr>
          <a:xfrm>
            <a:off x="5136398" y="3844894"/>
            <a:ext cx="759417" cy="369332"/>
          </a:xfrm>
          <a:prstGeom prst="rect">
            <a:avLst/>
          </a:prstGeom>
          <a:noFill/>
        </p:spPr>
        <p:txBody>
          <a:bodyPr wrap="square" rtlCol="0">
            <a:spAutoFit/>
          </a:bodyPr>
          <a:lstStyle/>
          <a:p>
            <a:r>
              <a:rPr lang="en-JP" dirty="0"/>
              <a:t>2000s</a:t>
            </a:r>
          </a:p>
        </p:txBody>
      </p:sp>
      <p:sp>
        <p:nvSpPr>
          <p:cNvPr id="20" name="TextBox 19">
            <a:extLst>
              <a:ext uri="{FF2B5EF4-FFF2-40B4-BE49-F238E27FC236}">
                <a16:creationId xmlns:a16="http://schemas.microsoft.com/office/drawing/2014/main" id="{36C85F6B-41E0-2E44-95D3-7E7DD5E8C0E5}"/>
              </a:ext>
            </a:extLst>
          </p:cNvPr>
          <p:cNvSpPr txBox="1"/>
          <p:nvPr/>
        </p:nvSpPr>
        <p:spPr>
          <a:xfrm>
            <a:off x="9785889" y="3844894"/>
            <a:ext cx="759417" cy="369332"/>
          </a:xfrm>
          <a:prstGeom prst="rect">
            <a:avLst/>
          </a:prstGeom>
          <a:noFill/>
        </p:spPr>
        <p:txBody>
          <a:bodyPr wrap="square" rtlCol="0">
            <a:spAutoFit/>
          </a:bodyPr>
          <a:lstStyle/>
          <a:p>
            <a:r>
              <a:rPr lang="en-JP" dirty="0"/>
              <a:t>2010s</a:t>
            </a:r>
          </a:p>
        </p:txBody>
      </p:sp>
    </p:spTree>
    <p:extLst>
      <p:ext uri="{BB962C8B-B14F-4D97-AF65-F5344CB8AC3E}">
        <p14:creationId xmlns:p14="http://schemas.microsoft.com/office/powerpoint/2010/main" val="20703619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national outcomes</a:t>
            </a:r>
          </a:p>
          <a:p>
            <a:pPr marL="571500" indent="-571500">
              <a:buClr>
                <a:schemeClr val="accent1"/>
              </a:buClr>
              <a:buAutoNum type="romanUcPeriod"/>
            </a:pPr>
            <a:r>
              <a:rPr lang="en-US" dirty="0">
                <a:solidFill>
                  <a:schemeClr val="tx2">
                    <a:lumMod val="60000"/>
                    <a:lumOff val="40000"/>
                  </a:schemeClr>
                </a:solidFill>
              </a:rPr>
              <a:t>IV</a:t>
            </a:r>
            <a:r>
              <a:rPr lang="en-JP" dirty="0">
                <a:solidFill>
                  <a:schemeClr val="tx2">
                    <a:lumMod val="60000"/>
                    <a:lumOff val="40000"/>
                  </a:schemeClr>
                </a:solidFill>
              </a:rPr>
              <a: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 </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3670254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0C1B149F-8C7A-4C4E-AC09-CE62F1C3D9D2}"/>
              </a:ext>
            </a:extLst>
          </p:cNvPr>
          <p:cNvPicPr>
            <a:picLocks noChangeAspect="1"/>
          </p:cNvPicPr>
          <p:nvPr/>
        </p:nvPicPr>
        <p:blipFill>
          <a:blip r:embed="rId2"/>
          <a:stretch>
            <a:fillRect/>
          </a:stretch>
        </p:blipFill>
        <p:spPr>
          <a:xfrm>
            <a:off x="1383209" y="0"/>
            <a:ext cx="9425582" cy="6858000"/>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E412AA01-9F8B-EB48-B550-58AEF7CF3BCB}"/>
                  </a:ext>
                </a:extLst>
              </p:cNvPr>
              <p:cNvSpPr/>
              <p:nvPr/>
            </p:nvSpPr>
            <p:spPr>
              <a:xfrm>
                <a:off x="7438767" y="2493456"/>
                <a:ext cx="4753233"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dirty="0">
                    <a:solidFill>
                      <a:srgbClr val="C00000"/>
                    </a:solidFill>
                  </a:rPr>
                  <a:t>2.0 p.p. </a:t>
                </a:r>
                <a14:m>
                  <m:oMath xmlns:m="http://schemas.openxmlformats.org/officeDocument/2006/math">
                    <m:r>
                      <a:rPr lang="en-JP" sz="2800" i="1" smtClean="0">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per year </a:t>
                </a:r>
              </a:p>
              <a:p>
                <a:pPr algn="ctr"/>
                <a:r>
                  <a:rPr lang="en-JP" sz="2800" dirty="0">
                    <a:solidFill>
                      <a:srgbClr val="C00000"/>
                    </a:solidFill>
                  </a:rPr>
                  <a:t>in GDP per capita in 2001-2019 </a:t>
                </a:r>
              </a:p>
            </p:txBody>
          </p:sp>
        </mc:Choice>
        <mc:Fallback>
          <p:sp>
            <p:nvSpPr>
              <p:cNvPr id="4" name="Rectangle 3">
                <a:extLst>
                  <a:ext uri="{FF2B5EF4-FFF2-40B4-BE49-F238E27FC236}">
                    <a16:creationId xmlns:a16="http://schemas.microsoft.com/office/drawing/2014/main" id="{E412AA01-9F8B-EB48-B550-58AEF7CF3BCB}"/>
                  </a:ext>
                </a:extLst>
              </p:cNvPr>
              <p:cNvSpPr>
                <a:spLocks noRot="1" noChangeAspect="1" noMove="1" noResize="1" noEditPoints="1" noAdjustHandles="1" noChangeArrowheads="1" noChangeShapeType="1" noTextEdit="1"/>
              </p:cNvSpPr>
              <p:nvPr/>
            </p:nvSpPr>
            <p:spPr>
              <a:xfrm>
                <a:off x="7438767" y="2493456"/>
                <a:ext cx="4753233" cy="1384995"/>
              </a:xfrm>
              <a:prstGeom prst="rect">
                <a:avLst/>
              </a:prstGeom>
              <a:blipFill>
                <a:blip r:embed="rId3"/>
                <a:stretch>
                  <a:fillRect l="-1862" t="-4545" r="-3191" b="-10909"/>
                </a:stretch>
              </a:blipFill>
            </p:spPr>
            <p:txBody>
              <a:bodyPr/>
              <a:lstStyle/>
              <a:p>
                <a:r>
                  <a:rPr lang="en-JP">
                    <a:noFill/>
                  </a:rPr>
                  <a:t> </a:t>
                </a:r>
              </a:p>
            </p:txBody>
          </p:sp>
        </mc:Fallback>
      </mc:AlternateContent>
    </p:spTree>
    <p:extLst>
      <p:ext uri="{BB962C8B-B14F-4D97-AF65-F5344CB8AC3E}">
        <p14:creationId xmlns:p14="http://schemas.microsoft.com/office/powerpoint/2010/main" val="1375992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box and whisker chart&#10;&#10;Description automatically generated">
            <a:extLst>
              <a:ext uri="{FF2B5EF4-FFF2-40B4-BE49-F238E27FC236}">
                <a16:creationId xmlns:a16="http://schemas.microsoft.com/office/drawing/2014/main" id="{6A330114-74B7-284A-9761-34D0F735144E}"/>
              </a:ext>
            </a:extLst>
          </p:cNvPr>
          <p:cNvPicPr>
            <a:picLocks noChangeAspect="1"/>
          </p:cNvPicPr>
          <p:nvPr/>
        </p:nvPicPr>
        <p:blipFill>
          <a:blip r:embed="rId2"/>
          <a:stretch>
            <a:fillRect/>
          </a:stretch>
        </p:blipFill>
        <p:spPr>
          <a:xfrm>
            <a:off x="1383209" y="0"/>
            <a:ext cx="9425582" cy="6858000"/>
          </a:xfrm>
          <a:prstGeom prst="rect">
            <a:avLst/>
          </a:prstGeom>
        </p:spPr>
      </p:pic>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AB527B44-BD39-C54D-86EE-0175E8C35737}"/>
                  </a:ext>
                </a:extLst>
              </p:cNvPr>
              <p:cNvSpPr/>
              <p:nvPr/>
            </p:nvSpPr>
            <p:spPr>
              <a:xfrm>
                <a:off x="7438767" y="2493456"/>
                <a:ext cx="4753233"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dirty="0">
                    <a:solidFill>
                      <a:srgbClr val="C00000"/>
                    </a:solidFill>
                  </a:rPr>
                  <a:t>1.7 p.p. </a:t>
                </a:r>
                <a14:m>
                  <m:oMath xmlns:m="http://schemas.openxmlformats.org/officeDocument/2006/math">
                    <m:r>
                      <a:rPr lang="en-JP" sz="2800" i="1" smtClean="0">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per year </a:t>
                </a:r>
              </a:p>
              <a:p>
                <a:pPr algn="ctr"/>
                <a:r>
                  <a:rPr lang="en-JP" sz="2800" dirty="0">
                    <a:solidFill>
                      <a:srgbClr val="C00000"/>
                    </a:solidFill>
                  </a:rPr>
                  <a:t>in GDP per capita in 2020 </a:t>
                </a:r>
              </a:p>
            </p:txBody>
          </p:sp>
        </mc:Choice>
        <mc:Fallback>
          <p:sp>
            <p:nvSpPr>
              <p:cNvPr id="10" name="Rectangle 9">
                <a:extLst>
                  <a:ext uri="{FF2B5EF4-FFF2-40B4-BE49-F238E27FC236}">
                    <a16:creationId xmlns:a16="http://schemas.microsoft.com/office/drawing/2014/main" id="{AB527B44-BD39-C54D-86EE-0175E8C35737}"/>
                  </a:ext>
                </a:extLst>
              </p:cNvPr>
              <p:cNvSpPr>
                <a:spLocks noRot="1" noChangeAspect="1" noMove="1" noResize="1" noEditPoints="1" noAdjustHandles="1" noChangeArrowheads="1" noChangeShapeType="1" noTextEdit="1"/>
              </p:cNvSpPr>
              <p:nvPr/>
            </p:nvSpPr>
            <p:spPr>
              <a:xfrm>
                <a:off x="7438767" y="2493456"/>
                <a:ext cx="4753233" cy="1384995"/>
              </a:xfrm>
              <a:prstGeom prst="rect">
                <a:avLst/>
              </a:prstGeom>
              <a:blipFill>
                <a:blip r:embed="rId3"/>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3900456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7E70420-FC1C-8E44-93EF-1EDDE0A1B49C}"/>
              </a:ext>
            </a:extLst>
          </p:cNvPr>
          <p:cNvPicPr>
            <a:picLocks noChangeAspect="1"/>
          </p:cNvPicPr>
          <p:nvPr/>
        </p:nvPicPr>
        <p:blipFill>
          <a:blip r:embed="rId3"/>
          <a:stretch>
            <a:fillRect/>
          </a:stretch>
        </p:blipFill>
        <p:spPr>
          <a:xfrm>
            <a:off x="1383209" y="0"/>
            <a:ext cx="9425582" cy="6858000"/>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DB41B38-4B22-584D-89E2-2A35386D6A9F}"/>
                  </a:ext>
                </a:extLst>
              </p:cNvPr>
              <p:cNvSpPr/>
              <p:nvPr/>
            </p:nvSpPr>
            <p:spPr>
              <a:xfrm>
                <a:off x="8273692" y="2044005"/>
                <a:ext cx="3918308"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dirty="0">
                    <a:solidFill>
                      <a:srgbClr val="C00000"/>
                    </a:solidFill>
                  </a:rPr>
                  <a:t>350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Covid-19 related </a:t>
                </a:r>
              </a:p>
              <a:p>
                <a:pPr algn="ctr"/>
                <a:r>
                  <a:rPr lang="en-JP" sz="2800" dirty="0">
                    <a:solidFill>
                      <a:srgbClr val="C00000"/>
                    </a:solidFill>
                  </a:rPr>
                  <a:t>deaths per million</a:t>
                </a:r>
                <a:endParaRPr lang="en-JP" sz="2800" dirty="0">
                  <a:solidFill>
                    <a:schemeClr val="accent6"/>
                  </a:solidFill>
                </a:endParaRPr>
              </a:p>
            </p:txBody>
          </p:sp>
        </mc:Choice>
        <mc:Fallback>
          <p:sp>
            <p:nvSpPr>
              <p:cNvPr id="7" name="Rectangle 6">
                <a:extLst>
                  <a:ext uri="{FF2B5EF4-FFF2-40B4-BE49-F238E27FC236}">
                    <a16:creationId xmlns:a16="http://schemas.microsoft.com/office/drawing/2014/main" id="{3DB41B38-4B22-584D-89E2-2A35386D6A9F}"/>
                  </a:ext>
                </a:extLst>
              </p:cNvPr>
              <p:cNvSpPr>
                <a:spLocks noRot="1" noChangeAspect="1" noMove="1" noResize="1" noEditPoints="1" noAdjustHandles="1" noChangeArrowheads="1" noChangeShapeType="1" noTextEdit="1"/>
              </p:cNvSpPr>
              <p:nvPr/>
            </p:nvSpPr>
            <p:spPr>
              <a:xfrm>
                <a:off x="8273692" y="2044005"/>
                <a:ext cx="3918308" cy="1384995"/>
              </a:xfrm>
              <a:prstGeom prst="rect">
                <a:avLst/>
              </a:prstGeom>
              <a:blipFill>
                <a:blip r:embed="rId4"/>
                <a:stretch>
                  <a:fillRect t="-3604" b="-9910"/>
                </a:stretch>
              </a:blipFill>
            </p:spPr>
            <p:txBody>
              <a:bodyPr/>
              <a:lstStyle/>
              <a:p>
                <a:r>
                  <a:rPr lang="en-JP">
                    <a:noFill/>
                  </a:rPr>
                  <a:t> </a:t>
                </a:r>
              </a:p>
            </p:txBody>
          </p:sp>
        </mc:Fallback>
      </mc:AlternateContent>
    </p:spTree>
    <p:extLst>
      <p:ext uri="{BB962C8B-B14F-4D97-AF65-F5344CB8AC3E}">
        <p14:creationId xmlns:p14="http://schemas.microsoft.com/office/powerpoint/2010/main" val="482829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4EFB-D134-2E4C-B554-B2987489FE56}"/>
              </a:ext>
            </a:extLst>
          </p:cNvPr>
          <p:cNvSpPr>
            <a:spLocks noGrp="1"/>
          </p:cNvSpPr>
          <p:nvPr>
            <p:ph type="title"/>
          </p:nvPr>
        </p:nvSpPr>
        <p:spPr/>
        <p:txBody>
          <a:bodyPr/>
          <a:lstStyle/>
          <a:p>
            <a:r>
              <a:rPr lang="en-JP" dirty="0"/>
              <a:t>Robustness</a:t>
            </a:r>
          </a:p>
        </p:txBody>
      </p:sp>
      <p:sp>
        <p:nvSpPr>
          <p:cNvPr id="3" name="Content Placeholder 2">
            <a:extLst>
              <a:ext uri="{FF2B5EF4-FFF2-40B4-BE49-F238E27FC236}">
                <a16:creationId xmlns:a16="http://schemas.microsoft.com/office/drawing/2014/main" id="{6C2B3DA3-4E56-F946-BB33-F30AD76B2EEA}"/>
              </a:ext>
            </a:extLst>
          </p:cNvPr>
          <p:cNvSpPr>
            <a:spLocks noGrp="1"/>
          </p:cNvSpPr>
          <p:nvPr>
            <p:ph idx="1"/>
          </p:nvPr>
        </p:nvSpPr>
        <p:spPr>
          <a:xfrm>
            <a:off x="838200" y="1690688"/>
            <a:ext cx="10515600" cy="5008692"/>
          </a:xfrm>
        </p:spPr>
        <p:txBody>
          <a:bodyPr>
            <a:normAutofit/>
          </a:bodyPr>
          <a:lstStyle/>
          <a:p>
            <a:pPr>
              <a:buClr>
                <a:schemeClr val="accent1"/>
              </a:buClr>
            </a:pPr>
            <a:r>
              <a:rPr lang="en-JP" sz="2400" dirty="0"/>
              <a:t>Control for country-characteristics </a:t>
            </a:r>
          </a:p>
          <a:p>
            <a:pPr lvl="1">
              <a:buClr>
                <a:schemeClr val="accent1"/>
              </a:buClr>
            </a:pPr>
            <a:r>
              <a:rPr lang="en-JP" sz="2000" dirty="0"/>
              <a:t>climate (absolute latitude, mean temperature, mean precipitation), population density, population ageing, and diabetes prevalence</a:t>
            </a:r>
          </a:p>
          <a:p>
            <a:pPr>
              <a:buClr>
                <a:schemeClr val="accent1"/>
              </a:buClr>
            </a:pPr>
            <a:r>
              <a:rPr lang="en-JP" sz="2400" dirty="0"/>
              <a:t>Control for baseline GDP </a:t>
            </a:r>
          </a:p>
          <a:p>
            <a:pPr lvl="1">
              <a:buClr>
                <a:schemeClr val="accent1"/>
              </a:buClr>
            </a:pPr>
            <a:r>
              <a:rPr lang="en-JP" sz="2000" dirty="0"/>
              <a:t>GDP per capita and total GDP</a:t>
            </a:r>
          </a:p>
          <a:p>
            <a:pPr>
              <a:buClr>
                <a:schemeClr val="accent1"/>
              </a:buClr>
            </a:pPr>
            <a:r>
              <a:rPr lang="en-JP" sz="2400" dirty="0"/>
              <a:t>Alternative democracy indices</a:t>
            </a:r>
          </a:p>
          <a:p>
            <a:pPr lvl="1">
              <a:buClr>
                <a:schemeClr val="accent1"/>
              </a:buClr>
            </a:pPr>
            <a:r>
              <a:rPr lang="en-JP" sz="2000" dirty="0"/>
              <a:t>polity index by the Center for Systemic Peace, freedom index by Freedom House, and democracy index by the Economist Intelligence Unit</a:t>
            </a:r>
          </a:p>
          <a:p>
            <a:pPr>
              <a:buClr>
                <a:schemeClr val="accent1"/>
              </a:buClr>
            </a:pPr>
            <a:r>
              <a:rPr lang="en-JP" sz="2400" dirty="0"/>
              <a:t>Alternative weightings</a:t>
            </a:r>
          </a:p>
          <a:p>
            <a:pPr lvl="1">
              <a:buClr>
                <a:schemeClr val="accent1"/>
              </a:buClr>
            </a:pPr>
            <a:r>
              <a:rPr lang="en-JP" sz="2000" dirty="0"/>
              <a:t>no weighting and population weighting</a:t>
            </a:r>
          </a:p>
          <a:p>
            <a:pPr>
              <a:buClr>
                <a:schemeClr val="accent1"/>
              </a:buClr>
            </a:pPr>
            <a:r>
              <a:rPr lang="en-JP" sz="2400" dirty="0"/>
              <a:t>Alternative sample definitions</a:t>
            </a:r>
          </a:p>
          <a:p>
            <a:pPr lvl="1">
              <a:buClr>
                <a:schemeClr val="accent1"/>
              </a:buClr>
            </a:pPr>
            <a:r>
              <a:rPr lang="en-JP" sz="2000" dirty="0"/>
              <a:t>exclude G7 countries, exclude US &amp; China, exclude outliers with standardized residual above 1.96 or below -1.96</a:t>
            </a:r>
          </a:p>
          <a:p>
            <a:pPr>
              <a:buClr>
                <a:schemeClr val="accent1"/>
              </a:buClr>
            </a:pPr>
            <a:endParaRPr lang="en-JP" dirty="0">
              <a:solidFill>
                <a:schemeClr val="accent1"/>
              </a:solidFill>
            </a:endParaRPr>
          </a:p>
        </p:txBody>
      </p:sp>
    </p:spTree>
    <p:extLst>
      <p:ext uri="{BB962C8B-B14F-4D97-AF65-F5344CB8AC3E}">
        <p14:creationId xmlns:p14="http://schemas.microsoft.com/office/powerpoint/2010/main" val="68764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national outcomes</a:t>
            </a:r>
          </a:p>
          <a:p>
            <a:pPr marL="571500" indent="-571500">
              <a:buClr>
                <a:schemeClr val="accent1"/>
              </a:buClr>
              <a:buAutoNum type="romanUcPeriod"/>
            </a:pPr>
            <a:r>
              <a:rPr lang="en-US" dirty="0">
                <a:solidFill>
                  <a:schemeClr val="tx2">
                    <a:lumMod val="60000"/>
                    <a:lumOff val="40000"/>
                  </a:schemeClr>
                </a:solidFill>
              </a:rPr>
              <a:t>IV</a:t>
            </a:r>
            <a:r>
              <a:rPr lang="en-JP" dirty="0">
                <a:solidFill>
                  <a:schemeClr val="tx2">
                    <a:lumMod val="60000"/>
                    <a:lumOff val="40000"/>
                  </a:schemeClr>
                </a:solidFill>
              </a:rPr>
              <a: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t>Channels behind democracy’s effect</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2270486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3429000"/>
                <a:ext cx="10515600" cy="2027720"/>
              </a:xfrm>
            </p:spPr>
            <p:txBody>
              <a:bodyPr/>
              <a:lstStyle/>
              <a:p>
                <a:pPr>
                  <a:buClr>
                    <a:schemeClr val="accent1"/>
                  </a:buClr>
                </a:pPr>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𝑀</m:t>
                        </m:r>
                      </m:e>
                      <m:sub>
                        <m:r>
                          <a:rPr lang="en-US" i="1">
                            <a:solidFill>
                              <a:schemeClr val="tx1"/>
                            </a:solidFill>
                            <a:latin typeface="Cambria Math" panose="02040503050406030204" pitchFamily="18" charset="0"/>
                          </a:rPr>
                          <m:t>𝑖</m:t>
                        </m:r>
                      </m:sub>
                    </m:sSub>
                    <m:r>
                      <a:rPr lang="en-US" i="1">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m:t>
                    </m:r>
                  </m:oMath>
                </a14:m>
                <a:r>
                  <a:rPr lang="en-US" b="0" dirty="0">
                    <a:solidFill>
                      <a:schemeClr val="tx1"/>
                    </a:solidFill>
                  </a:rPr>
                  <a:t> </a:t>
                </a:r>
                <a:r>
                  <a:rPr lang="en-US" b="0" dirty="0"/>
                  <a:t>Potential mechanism behind democracy’s effect</a:t>
                </a:r>
              </a:p>
              <a:p>
                <a:pPr>
                  <a:buClr>
                    <a:schemeClr val="accent1"/>
                  </a:buClr>
                </a:pPr>
                <a14:m>
                  <m:oMath xmlns:m="http://schemas.openxmlformats.org/officeDocument/2006/math">
                    <m:r>
                      <a:rPr lang="en-US" b="0" i="1" smtClean="0">
                        <a:latin typeface="Cambria Math" panose="02040503050406030204" pitchFamily="18" charset="0"/>
                      </a:rPr>
                      <m:t>𝐷𝑒𝑚𝑜𝑐𝑟𝑎𝑐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Democracy level </a:t>
                </a:r>
              </a:p>
              <a:p>
                <a:pPr>
                  <a:buClr>
                    <a:schemeClr val="accent1"/>
                  </a:buClr>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b="0" dirty="0"/>
                  <a:t> Country characteristics</a:t>
                </a:r>
              </a:p>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b="0" dirty="0"/>
                  <a:t>IVs for political regimes</a:t>
                </a:r>
              </a:p>
              <a:p>
                <a:endParaRPr lang="en-US" b="0" dirty="0"/>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3429000"/>
                <a:ext cx="10515600" cy="2027720"/>
              </a:xfrm>
              <a:blipFill>
                <a:blip r:embed="rId3"/>
                <a:stretch>
                  <a:fillRect l="-1086" t="-5000" b="-7500"/>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789224"/>
                <a:ext cx="10601445" cy="1354858"/>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320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 </m:t>
                        </m:r>
                        <m:r>
                          <a:rPr lang="en-US" sz="3200" b="0" i="1" smtClean="0">
                            <a:solidFill>
                              <a:schemeClr val="accent1"/>
                            </a:solidFill>
                            <a:latin typeface="Cambria Math" panose="02040503050406030204" pitchFamily="18" charset="0"/>
                          </a:rPr>
                          <m:t>𝑀</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𝜇</m:t>
                    </m:r>
                    <m:r>
                      <a:rPr lang="en-US" sz="3200" i="1">
                        <a:solidFill>
                          <a:schemeClr val="tx1"/>
                        </a:solidFill>
                        <a:latin typeface="Cambria Math" panose="02040503050406030204" pitchFamily="18" charset="0"/>
                      </a:rPr>
                      <m:t>+</m:t>
                    </m:r>
                    <m:r>
                      <a:rPr lang="en-US" sz="3200" i="1" smtClean="0">
                        <a:solidFill>
                          <a:schemeClr val="accent6"/>
                        </a:solidFill>
                        <a:latin typeface="Cambria Math" panose="02040503050406030204" pitchFamily="18" charset="0"/>
                      </a:rPr>
                      <m:t>𝛼</m:t>
                    </m:r>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𝛾</m:t>
                    </m:r>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𝜖</m:t>
                        </m:r>
                      </m:e>
                      <m:sub>
                        <m:r>
                          <a:rPr lang="en-US" sz="3200" i="1">
                            <a:solidFill>
                              <a:schemeClr val="tx1"/>
                            </a:solidFill>
                            <a:latin typeface="Cambria Math" panose="02040503050406030204" pitchFamily="18" charset="0"/>
                          </a:rPr>
                          <m:t>𝑖</m:t>
                        </m:r>
                      </m:sub>
                    </m:sSub>
                  </m:oMath>
                </a14:m>
                <a:endParaRPr lang="en-US" sz="3200" i="1" dirty="0">
                  <a:solidFill>
                    <a:schemeClr val="tx1"/>
                  </a:solidFill>
                  <a:latin typeface="+mj-lt"/>
                </a:endParaRPr>
              </a:p>
              <a:p>
                <a:pPr algn="just"/>
                <a14:m>
                  <m:oMathPara xmlns:m="http://schemas.openxmlformats.org/officeDocument/2006/math">
                    <m:oMathParaPr>
                      <m:jc m:val="center"/>
                    </m:oMathParaPr>
                    <m:oMath xmlns:m="http://schemas.openxmlformats.org/officeDocument/2006/math">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𝜁</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smtClean="0">
                              <a:solidFill>
                                <a:schemeClr val="accent1"/>
                              </a:solidFill>
                              <a:latin typeface="Cambria Math" panose="02040503050406030204" pitchFamily="18" charset="0"/>
                            </a:rPr>
                          </m:ctrlPr>
                        </m:sSubSupPr>
                        <m:e>
                          <m:r>
                            <a:rPr lang="en-US" sz="3200" i="1">
                              <a:solidFill>
                                <a:schemeClr val="accent1"/>
                              </a:solidFill>
                              <a:latin typeface="Cambria Math" panose="02040503050406030204" pitchFamily="18" charset="0"/>
                            </a:rPr>
                            <m:t>𝑍</m:t>
                          </m:r>
                        </m:e>
                        <m:sub>
                          <m:r>
                            <a:rPr lang="en-US" sz="3200" i="1">
                              <a:solidFill>
                                <a:schemeClr val="accent1"/>
                              </a:solidFill>
                              <a:latin typeface="Cambria Math" panose="02040503050406030204" pitchFamily="18" charset="0"/>
                            </a:rPr>
                            <m:t>𝑖</m:t>
                          </m:r>
                        </m:sub>
                        <m:sup>
                          <m:r>
                            <a:rPr lang="en-US" sz="3200" i="1">
                              <a:solidFill>
                                <a:schemeClr val="accent1"/>
                              </a:solidFill>
                              <a:latin typeface="Cambria Math" panose="02040503050406030204" pitchFamily="18" charset="0"/>
                            </a:rPr>
                            <m:t>′</m:t>
                          </m:r>
                        </m:sup>
                      </m:sSubSup>
                      <m:r>
                        <a:rPr lang="en-US" sz="3200" i="1" smtClean="0">
                          <a:solidFill>
                            <a:schemeClr val="accent6"/>
                          </a:solidFill>
                          <a:latin typeface="Cambria Math" panose="02040503050406030204" pitchFamily="18" charset="0"/>
                        </a:rPr>
                        <m:t>𝛽</m:t>
                      </m:r>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𝛿</m:t>
                      </m:r>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𝜈</m:t>
                          </m:r>
                        </m:e>
                        <m:sub>
                          <m:r>
                            <a:rPr lang="en-US" sz="3200" i="1">
                              <a:solidFill>
                                <a:schemeClr val="tx1"/>
                              </a:solidFill>
                              <a:latin typeface="Cambria Math" panose="02040503050406030204" pitchFamily="18" charset="0"/>
                              <a:ea typeface="Cambria Math" panose="02040503050406030204" pitchFamily="18" charset="0"/>
                            </a:rPr>
                            <m:t>𝑖</m:t>
                          </m:r>
                        </m:sub>
                      </m:sSub>
                    </m:oMath>
                  </m:oMathPara>
                </a14:m>
                <a:endParaRPr lang="en-JP" dirty="0">
                  <a:solidFill>
                    <a:schemeClr val="tx1"/>
                  </a:solidFill>
                  <a:latin typeface="+mj-lt"/>
                </a:endParaRPr>
              </a:p>
              <a:p>
                <a:endParaRPr lang="en-JP" dirty="0"/>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789224"/>
                <a:ext cx="10601445" cy="1354858"/>
              </a:xfrm>
              <a:prstGeom prst="rect">
                <a:avLst/>
              </a:prstGeom>
              <a:blipFill>
                <a:blip r:embed="rId4"/>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836262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1612-873B-E741-860F-64C41272D3A3}"/>
              </a:ext>
            </a:extLst>
          </p:cNvPr>
          <p:cNvSpPr>
            <a:spLocks noGrp="1"/>
          </p:cNvSpPr>
          <p:nvPr>
            <p:ph type="title"/>
          </p:nvPr>
        </p:nvSpPr>
        <p:spPr/>
        <p:txBody>
          <a:bodyPr/>
          <a:lstStyle/>
          <a:p>
            <a:r>
              <a:rPr lang="en-JP" dirty="0"/>
              <a:t>Potential Mechanisms</a:t>
            </a:r>
          </a:p>
        </p:txBody>
      </p:sp>
      <p:sp>
        <p:nvSpPr>
          <p:cNvPr id="3" name="Content Placeholder 2">
            <a:extLst>
              <a:ext uri="{FF2B5EF4-FFF2-40B4-BE49-F238E27FC236}">
                <a16:creationId xmlns:a16="http://schemas.microsoft.com/office/drawing/2014/main" id="{0464CE05-716B-434A-8891-9EE6CB1342A4}"/>
              </a:ext>
            </a:extLst>
          </p:cNvPr>
          <p:cNvSpPr>
            <a:spLocks noGrp="1"/>
          </p:cNvSpPr>
          <p:nvPr>
            <p:ph idx="1"/>
          </p:nvPr>
        </p:nvSpPr>
        <p:spPr/>
        <p:txBody>
          <a:bodyPr>
            <a:normAutofit/>
          </a:bodyPr>
          <a:lstStyle/>
          <a:p>
            <a:pPr marL="0" indent="0">
              <a:buNone/>
            </a:pPr>
            <a:r>
              <a:rPr lang="en-US" dirty="0"/>
              <a:t>Mechanisms that turned out to be important:</a:t>
            </a:r>
          </a:p>
          <a:p>
            <a:pPr lvl="1" fontAlgn="base">
              <a:buClr>
                <a:schemeClr val="accent1"/>
              </a:buClr>
            </a:pPr>
            <a:r>
              <a:rPr lang="en-US" sz="2800" dirty="0"/>
              <a:t>Value added in manufacturing and services</a:t>
            </a:r>
          </a:p>
          <a:p>
            <a:pPr lvl="2" fontAlgn="base">
              <a:buClr>
                <a:schemeClr val="accent1"/>
              </a:buClr>
            </a:pPr>
            <a:r>
              <a:rPr lang="en-US" sz="2400" dirty="0"/>
              <a:t>Investments	</a:t>
            </a:r>
          </a:p>
          <a:p>
            <a:pPr lvl="1" fontAlgn="base">
              <a:buClr>
                <a:schemeClr val="accent1"/>
              </a:buClr>
            </a:pPr>
            <a:r>
              <a:rPr lang="en-US" sz="2800" dirty="0"/>
              <a:t>International trade</a:t>
            </a:r>
          </a:p>
          <a:p>
            <a:pPr marL="457200" lvl="1" indent="0" fontAlgn="base">
              <a:buClr>
                <a:schemeClr val="accent1"/>
              </a:buClr>
              <a:buNone/>
            </a:pPr>
            <a:endParaRPr lang="en-US" sz="2800" dirty="0"/>
          </a:p>
          <a:p>
            <a:pPr marL="0" indent="0">
              <a:buNone/>
            </a:pPr>
            <a:r>
              <a:rPr lang="en-US" dirty="0"/>
              <a:t>We find a</a:t>
            </a:r>
            <a:r>
              <a:rPr lang="en-US" b="1" dirty="0"/>
              <a:t> </a:t>
            </a:r>
            <a:r>
              <a:rPr lang="en-US" dirty="0"/>
              <a:t>significant negative causal effect in each of these aspects. </a:t>
            </a:r>
          </a:p>
          <a:p>
            <a:pPr marL="0" indent="0">
              <a:buNone/>
            </a:pPr>
            <a:br>
              <a:rPr lang="en-US" dirty="0"/>
            </a:br>
            <a:r>
              <a:rPr lang="en-US" dirty="0"/>
              <a:t>Less important: primary school enrollment, secondary school enrollment, child mortality rates, and taxes as a share of GDP </a:t>
            </a:r>
          </a:p>
        </p:txBody>
      </p:sp>
    </p:spTree>
    <p:extLst>
      <p:ext uri="{BB962C8B-B14F-4D97-AF65-F5344CB8AC3E}">
        <p14:creationId xmlns:p14="http://schemas.microsoft.com/office/powerpoint/2010/main" val="3497169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93A8E-55D3-524F-B6BB-75BF18A81461}"/>
              </a:ext>
            </a:extLst>
          </p:cNvPr>
          <p:cNvSpPr>
            <a:spLocks noGrp="1"/>
          </p:cNvSpPr>
          <p:nvPr>
            <p:ph type="title"/>
          </p:nvPr>
        </p:nvSpPr>
        <p:spPr/>
        <p:txBody>
          <a:bodyPr/>
          <a:lstStyle/>
          <a:p>
            <a:r>
              <a:rPr lang="en-JP" dirty="0"/>
              <a:t>Value Added in Manufacturing and Services</a:t>
            </a:r>
          </a:p>
        </p:txBody>
      </p:sp>
      <p:sp>
        <p:nvSpPr>
          <p:cNvPr id="3" name="Content Placeholder 2">
            <a:extLst>
              <a:ext uri="{FF2B5EF4-FFF2-40B4-BE49-F238E27FC236}">
                <a16:creationId xmlns:a16="http://schemas.microsoft.com/office/drawing/2014/main" id="{37D40EE1-C821-C144-B375-73FF51A0E9C4}"/>
              </a:ext>
            </a:extLst>
          </p:cNvPr>
          <p:cNvSpPr>
            <a:spLocks noGrp="1"/>
          </p:cNvSpPr>
          <p:nvPr>
            <p:ph idx="1"/>
          </p:nvPr>
        </p:nvSpPr>
        <p:spPr>
          <a:xfrm>
            <a:off x="838200" y="1938167"/>
            <a:ext cx="10515600" cy="4351338"/>
          </a:xfrm>
        </p:spPr>
        <p:txBody>
          <a:bodyPr>
            <a:normAutofit/>
          </a:bodyPr>
          <a:lstStyle/>
          <a:p>
            <a:pPr fontAlgn="base"/>
            <a:r>
              <a:rPr lang="en-US" dirty="0"/>
              <a:t>Manufacturing sector: industries that physically or chemically transform materials into new products</a:t>
            </a:r>
          </a:p>
          <a:p>
            <a:pPr fontAlgn="base"/>
            <a:r>
              <a:rPr lang="en-US" dirty="0"/>
              <a:t>Service sector: any services, for example wholesale and retail trade, transport, education, healthcare, and finance</a:t>
            </a:r>
          </a:p>
          <a:p>
            <a:pPr fontAlgn="base"/>
            <a:r>
              <a:rPr lang="en-US" dirty="0"/>
              <a:t>Value Added: net output of a sector after adding up all output and subtracting intermediate inputs</a:t>
            </a:r>
          </a:p>
          <a:p>
            <a:pPr marL="0" indent="0" fontAlgn="base">
              <a:buNone/>
            </a:pPr>
            <a:endParaRPr lang="en-US" dirty="0"/>
          </a:p>
          <a:p>
            <a:pPr fontAlgn="base"/>
            <a:r>
              <a:rPr lang="en-US" dirty="0"/>
              <a:t>Look at the annual growth rate in value added in 2001-2019. </a:t>
            </a:r>
          </a:p>
          <a:p>
            <a:r>
              <a:rPr lang="en-US" dirty="0"/>
              <a:t>Source: World Bank, </a:t>
            </a:r>
            <a:r>
              <a:rPr lang="en-US" i="1" dirty="0"/>
              <a:t>National Accounts Data</a:t>
            </a:r>
            <a:endParaRPr lang="en-JP" dirty="0"/>
          </a:p>
        </p:txBody>
      </p:sp>
    </p:spTree>
    <p:extLst>
      <p:ext uri="{BB962C8B-B14F-4D97-AF65-F5344CB8AC3E}">
        <p14:creationId xmlns:p14="http://schemas.microsoft.com/office/powerpoint/2010/main" val="4071779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6FC83BB1-F3AA-2541-B499-11438E906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373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ubble chart&#10;&#10;Description automatically generated">
            <a:extLst>
              <a:ext uri="{FF2B5EF4-FFF2-40B4-BE49-F238E27FC236}">
                <a16:creationId xmlns:a16="http://schemas.microsoft.com/office/drawing/2014/main" id="{25077E3D-AE0B-864B-823D-D308F52599BC}"/>
              </a:ext>
            </a:extLst>
          </p:cNvPr>
          <p:cNvPicPr>
            <a:picLocks noChangeAspect="1"/>
          </p:cNvPicPr>
          <p:nvPr/>
        </p:nvPicPr>
        <p:blipFill>
          <a:blip r:embed="rId3"/>
          <a:stretch>
            <a:fillRect/>
          </a:stretch>
        </p:blipFill>
        <p:spPr>
          <a:xfrm>
            <a:off x="1524000" y="0"/>
            <a:ext cx="9144000" cy="6858000"/>
          </a:xfrm>
          <a:prstGeom prst="rect">
            <a:avLst/>
          </a:prstGeom>
        </p:spPr>
      </p:pic>
      <p:sp>
        <p:nvSpPr>
          <p:cNvPr id="2" name="Rounded Rectangle 1">
            <a:extLst>
              <a:ext uri="{FF2B5EF4-FFF2-40B4-BE49-F238E27FC236}">
                <a16:creationId xmlns:a16="http://schemas.microsoft.com/office/drawing/2014/main" id="{16321462-48F3-244B-8E4C-F860113571EF}"/>
              </a:ext>
            </a:extLst>
          </p:cNvPr>
          <p:cNvSpPr/>
          <p:nvPr/>
        </p:nvSpPr>
        <p:spPr>
          <a:xfrm>
            <a:off x="1827938" y="410419"/>
            <a:ext cx="541867" cy="4905500"/>
          </a:xfrm>
          <a:prstGeom prst="round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8322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EC125653-A22D-4F41-8B82-7B9F6C1A8D9B}"/>
              </a:ext>
            </a:extLst>
          </p:cNvPr>
          <p:cNvPicPr>
            <a:picLocks noChangeAspect="1"/>
          </p:cNvPicPr>
          <p:nvPr/>
        </p:nvPicPr>
        <p:blipFill>
          <a:blip r:embed="rId2"/>
          <a:stretch>
            <a:fillRect/>
          </a:stretch>
        </p:blipFill>
        <p:spPr>
          <a:xfrm>
            <a:off x="1383209" y="0"/>
            <a:ext cx="9425582" cy="6858000"/>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2081A9C9-094D-A740-801F-4B3EEEAED6F1}"/>
                  </a:ext>
                </a:extLst>
              </p:cNvPr>
              <p:cNvSpPr/>
              <p:nvPr/>
            </p:nvSpPr>
            <p:spPr>
              <a:xfrm>
                <a:off x="8074292" y="1935998"/>
                <a:ext cx="4236928" cy="1938992"/>
              </a:xfrm>
              <a:prstGeom prst="rect">
                <a:avLst/>
              </a:prstGeom>
            </p:spPr>
            <p:txBody>
              <a:bodyPr wrap="square">
                <a:spAutoFit/>
              </a:bodyPr>
              <a:lstStyle/>
              <a:p>
                <a:pPr algn="ctr"/>
                <a:r>
                  <a:rPr lang="en-JP" sz="2400" dirty="0">
                    <a:solidFill>
                      <a:srgbClr val="C00000"/>
                    </a:solidFill>
                  </a:rPr>
                  <a:t>1 s.d. </a:t>
                </a:r>
                <a14:m>
                  <m:oMath xmlns:m="http://schemas.openxmlformats.org/officeDocument/2006/math">
                    <m:r>
                      <a:rPr lang="en-JP" sz="2400" b="0" i="1">
                        <a:solidFill>
                          <a:srgbClr val="C00000"/>
                        </a:solidFill>
                        <a:latin typeface="Cambria Math" panose="02040503050406030204" pitchFamily="18" charset="0"/>
                        <a:ea typeface="Cambria Math" panose="02040503050406030204" pitchFamily="18" charset="0"/>
                      </a:rPr>
                      <m:t>↑</m:t>
                    </m:r>
                  </m:oMath>
                </a14:m>
                <a:r>
                  <a:rPr lang="en-JP" sz="2400" dirty="0">
                    <a:solidFill>
                      <a:srgbClr val="C00000"/>
                    </a:solidFill>
                  </a:rPr>
                  <a:t> in democracy index:</a:t>
                </a:r>
              </a:p>
              <a:p>
                <a:pPr algn="ctr"/>
                <a:r>
                  <a:rPr lang="en-JP" sz="2400" dirty="0">
                    <a:solidFill>
                      <a:srgbClr val="C00000"/>
                    </a:solidFill>
                  </a:rPr>
                  <a:t>2.3 percentage-point </a:t>
                </a:r>
                <a14:m>
                  <m:oMath xmlns:m="http://schemas.openxmlformats.org/officeDocument/2006/math">
                    <m:r>
                      <a:rPr lang="en-JP" sz="2400" b="0" i="1">
                        <a:solidFill>
                          <a:srgbClr val="C00000"/>
                        </a:solidFill>
                        <a:latin typeface="Cambria Math" panose="02040503050406030204" pitchFamily="18" charset="0"/>
                        <a:ea typeface="Cambria Math" panose="02040503050406030204" pitchFamily="18" charset="0"/>
                      </a:rPr>
                      <m:t>↓</m:t>
                    </m:r>
                  </m:oMath>
                </a14:m>
                <a:r>
                  <a:rPr lang="en-JP" sz="2400" dirty="0">
                    <a:solidFill>
                      <a:srgbClr val="C00000"/>
                    </a:solidFill>
                  </a:rPr>
                  <a:t> in</a:t>
                </a:r>
              </a:p>
              <a:p>
                <a:pPr algn="ctr"/>
                <a:r>
                  <a:rPr lang="en-JP" sz="2400" dirty="0">
                    <a:solidFill>
                      <a:srgbClr val="C00000"/>
                    </a:solidFill>
                  </a:rPr>
                  <a:t> value added, manufacturing</a:t>
                </a:r>
              </a:p>
              <a:p>
                <a:pPr algn="ctr"/>
                <a:r>
                  <a:rPr lang="en-JP" sz="2400" dirty="0">
                    <a:solidFill>
                      <a:srgbClr val="C00000"/>
                    </a:solidFill>
                  </a:rPr>
                  <a:t> per year in 2001-2019</a:t>
                </a:r>
              </a:p>
              <a:p>
                <a:pPr algn="ctr"/>
                <a:r>
                  <a:rPr lang="en-JP" sz="2400" dirty="0">
                    <a:solidFill>
                      <a:srgbClr val="C00000"/>
                    </a:solidFill>
                  </a:rPr>
                  <a:t>(60% of the mean)</a:t>
                </a:r>
              </a:p>
            </p:txBody>
          </p:sp>
        </mc:Choice>
        <mc:Fallback>
          <p:sp>
            <p:nvSpPr>
              <p:cNvPr id="6" name="Rectangle 5">
                <a:extLst>
                  <a:ext uri="{FF2B5EF4-FFF2-40B4-BE49-F238E27FC236}">
                    <a16:creationId xmlns:a16="http://schemas.microsoft.com/office/drawing/2014/main" id="{2081A9C9-094D-A740-801F-4B3EEEAED6F1}"/>
                  </a:ext>
                </a:extLst>
              </p:cNvPr>
              <p:cNvSpPr>
                <a:spLocks noRot="1" noChangeAspect="1" noMove="1" noResize="1" noEditPoints="1" noAdjustHandles="1" noChangeArrowheads="1" noChangeShapeType="1" noTextEdit="1"/>
              </p:cNvSpPr>
              <p:nvPr/>
            </p:nvSpPr>
            <p:spPr>
              <a:xfrm>
                <a:off x="8074292" y="1935998"/>
                <a:ext cx="4236928" cy="1938992"/>
              </a:xfrm>
              <a:prstGeom prst="rect">
                <a:avLst/>
              </a:prstGeom>
              <a:blipFill>
                <a:blip r:embed="rId3"/>
                <a:stretch>
                  <a:fillRect t="-1948" b="-5844"/>
                </a:stretch>
              </a:blipFill>
            </p:spPr>
            <p:txBody>
              <a:bodyPr/>
              <a:lstStyle/>
              <a:p>
                <a:r>
                  <a:rPr lang="en-JP">
                    <a:noFill/>
                  </a:rPr>
                  <a:t> </a:t>
                </a:r>
              </a:p>
            </p:txBody>
          </p:sp>
        </mc:Fallback>
      </mc:AlternateContent>
    </p:spTree>
    <p:extLst>
      <p:ext uri="{BB962C8B-B14F-4D97-AF65-F5344CB8AC3E}">
        <p14:creationId xmlns:p14="http://schemas.microsoft.com/office/powerpoint/2010/main" val="2898988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ACDC3EA-6D6A-694D-B3B3-7255EC1CE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9485"/>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430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04F71D3D-2698-6C4E-BA31-25EA3DBDEEDD}"/>
              </a:ext>
            </a:extLst>
          </p:cNvPr>
          <p:cNvPicPr>
            <a:picLocks noChangeAspect="1"/>
          </p:cNvPicPr>
          <p:nvPr/>
        </p:nvPicPr>
        <p:blipFill>
          <a:blip r:embed="rId2"/>
          <a:stretch>
            <a:fillRect/>
          </a:stretch>
        </p:blipFill>
        <p:spPr>
          <a:xfrm>
            <a:off x="1383209" y="0"/>
            <a:ext cx="9425582" cy="6858000"/>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81CE8DD8-7457-174D-847A-A29DB303DB4F}"/>
                  </a:ext>
                </a:extLst>
              </p:cNvPr>
              <p:cNvSpPr/>
              <p:nvPr/>
            </p:nvSpPr>
            <p:spPr>
              <a:xfrm>
                <a:off x="7779824" y="2292459"/>
                <a:ext cx="4236928" cy="1938992"/>
              </a:xfrm>
              <a:prstGeom prst="rect">
                <a:avLst/>
              </a:prstGeom>
            </p:spPr>
            <p:txBody>
              <a:bodyPr wrap="square">
                <a:spAutoFit/>
              </a:bodyPr>
              <a:lstStyle/>
              <a:p>
                <a:pPr algn="ctr"/>
                <a:r>
                  <a:rPr lang="en-JP" sz="2400" dirty="0">
                    <a:solidFill>
                      <a:srgbClr val="C00000"/>
                    </a:solidFill>
                  </a:rPr>
                  <a:t>1 s.d. </a:t>
                </a:r>
                <a14:m>
                  <m:oMath xmlns:m="http://schemas.openxmlformats.org/officeDocument/2006/math">
                    <m:r>
                      <a:rPr lang="en-JP" sz="2400" b="0" i="1">
                        <a:solidFill>
                          <a:srgbClr val="C00000"/>
                        </a:solidFill>
                        <a:latin typeface="Cambria Math" panose="02040503050406030204" pitchFamily="18" charset="0"/>
                        <a:ea typeface="Cambria Math" panose="02040503050406030204" pitchFamily="18" charset="0"/>
                      </a:rPr>
                      <m:t>↑</m:t>
                    </m:r>
                  </m:oMath>
                </a14:m>
                <a:r>
                  <a:rPr lang="en-JP" sz="2400" dirty="0">
                    <a:solidFill>
                      <a:srgbClr val="C00000"/>
                    </a:solidFill>
                  </a:rPr>
                  <a:t> in democracy index:</a:t>
                </a:r>
              </a:p>
              <a:p>
                <a:pPr algn="ctr"/>
                <a:r>
                  <a:rPr lang="en-JP" sz="2400" dirty="0">
                    <a:solidFill>
                      <a:srgbClr val="C00000"/>
                    </a:solidFill>
                  </a:rPr>
                  <a:t>2.7 percentage-point </a:t>
                </a:r>
                <a14:m>
                  <m:oMath xmlns:m="http://schemas.openxmlformats.org/officeDocument/2006/math">
                    <m:r>
                      <a:rPr lang="en-JP" sz="2400" b="0" i="1">
                        <a:solidFill>
                          <a:srgbClr val="C00000"/>
                        </a:solidFill>
                        <a:latin typeface="Cambria Math" panose="02040503050406030204" pitchFamily="18" charset="0"/>
                        <a:ea typeface="Cambria Math" panose="02040503050406030204" pitchFamily="18" charset="0"/>
                      </a:rPr>
                      <m:t>↓</m:t>
                    </m:r>
                  </m:oMath>
                </a14:m>
                <a:r>
                  <a:rPr lang="en-JP" sz="2400" dirty="0">
                    <a:solidFill>
                      <a:srgbClr val="C00000"/>
                    </a:solidFill>
                  </a:rPr>
                  <a:t> in </a:t>
                </a:r>
              </a:p>
              <a:p>
                <a:pPr algn="ctr"/>
                <a:r>
                  <a:rPr lang="en-JP" sz="2400" dirty="0">
                    <a:solidFill>
                      <a:srgbClr val="C00000"/>
                    </a:solidFill>
                  </a:rPr>
                  <a:t>value added, services </a:t>
                </a:r>
              </a:p>
              <a:p>
                <a:pPr algn="ctr"/>
                <a:r>
                  <a:rPr lang="en-JP" sz="2400" dirty="0">
                    <a:solidFill>
                      <a:srgbClr val="C00000"/>
                    </a:solidFill>
                  </a:rPr>
                  <a:t>per year in 2001-2019</a:t>
                </a:r>
              </a:p>
              <a:p>
                <a:pPr algn="ctr"/>
                <a:r>
                  <a:rPr lang="en-JP" sz="2400" dirty="0">
                    <a:solidFill>
                      <a:srgbClr val="C00000"/>
                    </a:solidFill>
                  </a:rPr>
                  <a:t>(60% of the mean)</a:t>
                </a:r>
              </a:p>
            </p:txBody>
          </p:sp>
        </mc:Choice>
        <mc:Fallback>
          <p:sp>
            <p:nvSpPr>
              <p:cNvPr id="4" name="Rectangle 3">
                <a:extLst>
                  <a:ext uri="{FF2B5EF4-FFF2-40B4-BE49-F238E27FC236}">
                    <a16:creationId xmlns:a16="http://schemas.microsoft.com/office/drawing/2014/main" id="{81CE8DD8-7457-174D-847A-A29DB303DB4F}"/>
                  </a:ext>
                </a:extLst>
              </p:cNvPr>
              <p:cNvSpPr>
                <a:spLocks noRot="1" noChangeAspect="1" noMove="1" noResize="1" noEditPoints="1" noAdjustHandles="1" noChangeArrowheads="1" noChangeShapeType="1" noTextEdit="1"/>
              </p:cNvSpPr>
              <p:nvPr/>
            </p:nvSpPr>
            <p:spPr>
              <a:xfrm>
                <a:off x="7779824" y="2292459"/>
                <a:ext cx="4236928" cy="1938992"/>
              </a:xfrm>
              <a:prstGeom prst="rect">
                <a:avLst/>
              </a:prstGeom>
              <a:blipFill>
                <a:blip r:embed="rId3"/>
                <a:stretch>
                  <a:fillRect t="-1948" b="-5844"/>
                </a:stretch>
              </a:blipFill>
            </p:spPr>
            <p:txBody>
              <a:bodyPr/>
              <a:lstStyle/>
              <a:p>
                <a:r>
                  <a:rPr lang="en-JP">
                    <a:noFill/>
                  </a:rPr>
                  <a:t> </a:t>
                </a:r>
              </a:p>
            </p:txBody>
          </p:sp>
        </mc:Fallback>
      </mc:AlternateContent>
    </p:spTree>
    <p:extLst>
      <p:ext uri="{BB962C8B-B14F-4D97-AF65-F5344CB8AC3E}">
        <p14:creationId xmlns:p14="http://schemas.microsoft.com/office/powerpoint/2010/main" val="13864929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91AD-B28B-274B-8167-81D5F8DD6498}"/>
              </a:ext>
            </a:extLst>
          </p:cNvPr>
          <p:cNvSpPr>
            <a:spLocks noGrp="1"/>
          </p:cNvSpPr>
          <p:nvPr>
            <p:ph type="title"/>
          </p:nvPr>
        </p:nvSpPr>
        <p:spPr/>
        <p:txBody>
          <a:bodyPr/>
          <a:lstStyle/>
          <a:p>
            <a:r>
              <a:rPr lang="en-JP" dirty="0"/>
              <a:t>Investment as a share of GDP</a:t>
            </a:r>
          </a:p>
        </p:txBody>
      </p:sp>
      <p:sp>
        <p:nvSpPr>
          <p:cNvPr id="3" name="Content Placeholder 2">
            <a:extLst>
              <a:ext uri="{FF2B5EF4-FFF2-40B4-BE49-F238E27FC236}">
                <a16:creationId xmlns:a16="http://schemas.microsoft.com/office/drawing/2014/main" id="{F4AF06AB-5D35-074C-A0EC-1D5CB681FF1F}"/>
              </a:ext>
            </a:extLst>
          </p:cNvPr>
          <p:cNvSpPr>
            <a:spLocks noGrp="1"/>
          </p:cNvSpPr>
          <p:nvPr>
            <p:ph idx="1"/>
          </p:nvPr>
        </p:nvSpPr>
        <p:spPr/>
        <p:txBody>
          <a:bodyPr anchor="ctr"/>
          <a:lstStyle/>
          <a:p>
            <a:pPr fontAlgn="base"/>
            <a:r>
              <a:rPr lang="en-US" dirty="0"/>
              <a:t>Investment: the total value of the gross fixed capital formation and changes in inventories and acquisitions less of disposals of valuables for a unit or sector</a:t>
            </a:r>
          </a:p>
          <a:p>
            <a:pPr fontAlgn="base"/>
            <a:r>
              <a:rPr lang="en-US" dirty="0"/>
              <a:t>Source: International Monetary Fund, </a:t>
            </a:r>
            <a:r>
              <a:rPr lang="en-US" i="1" dirty="0"/>
              <a:t>World Economic Outlook</a:t>
            </a:r>
            <a:endParaRPr lang="en-US" dirty="0"/>
          </a:p>
          <a:p>
            <a:endParaRPr lang="en-JP" dirty="0"/>
          </a:p>
        </p:txBody>
      </p:sp>
    </p:spTree>
    <p:extLst>
      <p:ext uri="{BB962C8B-B14F-4D97-AF65-F5344CB8AC3E}">
        <p14:creationId xmlns:p14="http://schemas.microsoft.com/office/powerpoint/2010/main" val="22684751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3AE4CE8-2A38-AD45-9811-5824EB569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128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ADDAB132-E907-5844-A25A-428FCD76F14D}"/>
              </a:ext>
            </a:extLst>
          </p:cNvPr>
          <p:cNvPicPr>
            <a:picLocks noChangeAspect="1"/>
          </p:cNvPicPr>
          <p:nvPr/>
        </p:nvPicPr>
        <p:blipFill>
          <a:blip r:embed="rId3"/>
          <a:stretch>
            <a:fillRect/>
          </a:stretch>
        </p:blipFill>
        <p:spPr>
          <a:xfrm>
            <a:off x="1188174" y="0"/>
            <a:ext cx="9425582" cy="6858000"/>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E6B15917-D578-4949-BE38-2F0334F47DED}"/>
                  </a:ext>
                </a:extLst>
              </p:cNvPr>
              <p:cNvSpPr/>
              <p:nvPr/>
            </p:nvSpPr>
            <p:spPr>
              <a:xfrm>
                <a:off x="8679051" y="2707477"/>
                <a:ext cx="3652434" cy="1785104"/>
              </a:xfrm>
              <a:prstGeom prst="rect">
                <a:avLst/>
              </a:prstGeom>
            </p:spPr>
            <p:txBody>
              <a:bodyPr wrap="square">
                <a:spAutoFit/>
              </a:bodyPr>
              <a:lstStyle/>
              <a:p>
                <a:pPr algn="ctr"/>
                <a:r>
                  <a:rPr lang="en-JP" sz="2200" dirty="0">
                    <a:solidFill>
                      <a:srgbClr val="C00000"/>
                    </a:solidFill>
                  </a:rPr>
                  <a:t>1 s.d. </a:t>
                </a:r>
                <a14:m>
                  <m:oMath xmlns:m="http://schemas.openxmlformats.org/officeDocument/2006/math">
                    <m:r>
                      <a:rPr lang="en-JP" sz="2200" b="0" i="1">
                        <a:solidFill>
                          <a:srgbClr val="C00000"/>
                        </a:solidFill>
                        <a:latin typeface="Cambria Math" panose="02040503050406030204" pitchFamily="18" charset="0"/>
                        <a:ea typeface="Cambria Math" panose="02040503050406030204" pitchFamily="18" charset="0"/>
                      </a:rPr>
                      <m:t>↑</m:t>
                    </m:r>
                  </m:oMath>
                </a14:m>
                <a:r>
                  <a:rPr lang="en-JP" sz="2200" dirty="0">
                    <a:solidFill>
                      <a:srgbClr val="C00000"/>
                    </a:solidFill>
                  </a:rPr>
                  <a:t> in democracy index:</a:t>
                </a:r>
              </a:p>
              <a:p>
                <a:pPr algn="ctr"/>
                <a:r>
                  <a:rPr lang="en-JP" sz="2200" dirty="0">
                    <a:solidFill>
                      <a:srgbClr val="C00000"/>
                    </a:solidFill>
                  </a:rPr>
                  <a:t>6 percentage-point </a:t>
                </a:r>
                <a14:m>
                  <m:oMath xmlns:m="http://schemas.openxmlformats.org/officeDocument/2006/math">
                    <m:r>
                      <a:rPr lang="en-JP" sz="2200" b="0" i="1">
                        <a:solidFill>
                          <a:srgbClr val="C00000"/>
                        </a:solidFill>
                        <a:latin typeface="Cambria Math" panose="02040503050406030204" pitchFamily="18" charset="0"/>
                        <a:ea typeface="Cambria Math" panose="02040503050406030204" pitchFamily="18" charset="0"/>
                      </a:rPr>
                      <m:t>↓</m:t>
                    </m:r>
                  </m:oMath>
                </a14:m>
                <a:r>
                  <a:rPr lang="en-JP" sz="2200" dirty="0">
                    <a:solidFill>
                      <a:srgbClr val="C00000"/>
                    </a:solidFill>
                  </a:rPr>
                  <a:t> in investment as a share of GDP per year in 2001-2019</a:t>
                </a:r>
              </a:p>
              <a:p>
                <a:pPr algn="ctr"/>
                <a:r>
                  <a:rPr lang="en-JP" sz="2200" dirty="0">
                    <a:solidFill>
                      <a:srgbClr val="C00000"/>
                    </a:solidFill>
                  </a:rPr>
                  <a:t>(25% of the mean)</a:t>
                </a:r>
              </a:p>
            </p:txBody>
          </p:sp>
        </mc:Choice>
        <mc:Fallback>
          <p:sp>
            <p:nvSpPr>
              <p:cNvPr id="4" name="Rectangle 3">
                <a:extLst>
                  <a:ext uri="{FF2B5EF4-FFF2-40B4-BE49-F238E27FC236}">
                    <a16:creationId xmlns:a16="http://schemas.microsoft.com/office/drawing/2014/main" id="{E6B15917-D578-4949-BE38-2F0334F47DED}"/>
                  </a:ext>
                </a:extLst>
              </p:cNvPr>
              <p:cNvSpPr>
                <a:spLocks noRot="1" noChangeAspect="1" noMove="1" noResize="1" noEditPoints="1" noAdjustHandles="1" noChangeArrowheads="1" noChangeShapeType="1" noTextEdit="1"/>
              </p:cNvSpPr>
              <p:nvPr/>
            </p:nvSpPr>
            <p:spPr>
              <a:xfrm>
                <a:off x="8679051" y="2707477"/>
                <a:ext cx="3652434" cy="1785104"/>
              </a:xfrm>
              <a:prstGeom prst="rect">
                <a:avLst/>
              </a:prstGeom>
              <a:blipFill>
                <a:blip r:embed="rId4"/>
                <a:stretch>
                  <a:fillRect t="-2128" r="-1384" b="-5674"/>
                </a:stretch>
              </a:blipFill>
            </p:spPr>
            <p:txBody>
              <a:bodyPr/>
              <a:lstStyle/>
              <a:p>
                <a:r>
                  <a:rPr lang="en-JP">
                    <a:noFill/>
                  </a:rPr>
                  <a:t> </a:t>
                </a:r>
              </a:p>
            </p:txBody>
          </p:sp>
        </mc:Fallback>
      </mc:AlternateContent>
    </p:spTree>
    <p:extLst>
      <p:ext uri="{BB962C8B-B14F-4D97-AF65-F5344CB8AC3E}">
        <p14:creationId xmlns:p14="http://schemas.microsoft.com/office/powerpoint/2010/main" val="1599974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 bubble chart&#10;&#10;Description automatically generated">
            <a:extLst>
              <a:ext uri="{FF2B5EF4-FFF2-40B4-BE49-F238E27FC236}">
                <a16:creationId xmlns:a16="http://schemas.microsoft.com/office/drawing/2014/main" id="{32061516-EF5B-7046-AFE2-AB600967462E}"/>
              </a:ext>
            </a:extLst>
          </p:cNvPr>
          <p:cNvPicPr>
            <a:picLocks noChangeAspect="1"/>
          </p:cNvPicPr>
          <p:nvPr/>
        </p:nvPicPr>
        <p:blipFill>
          <a:blip r:embed="rId2"/>
          <a:stretch>
            <a:fillRect/>
          </a:stretch>
        </p:blipFill>
        <p:spPr>
          <a:xfrm>
            <a:off x="1524000" y="0"/>
            <a:ext cx="9144000" cy="6858000"/>
          </a:xfrm>
          <a:prstGeom prst="rect">
            <a:avLst/>
          </a:prstGeom>
        </p:spPr>
      </p:pic>
    </p:spTree>
    <p:extLst>
      <p:ext uri="{BB962C8B-B14F-4D97-AF65-F5344CB8AC3E}">
        <p14:creationId xmlns:p14="http://schemas.microsoft.com/office/powerpoint/2010/main" val="39559638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C1DC7286-A757-7C4D-A3A4-DE460112D140}"/>
              </a:ext>
            </a:extLst>
          </p:cNvPr>
          <p:cNvPicPr>
            <a:picLocks noChangeAspect="1"/>
          </p:cNvPicPr>
          <p:nvPr/>
        </p:nvPicPr>
        <p:blipFill>
          <a:blip r:embed="rId2"/>
          <a:stretch>
            <a:fillRect/>
          </a:stretch>
        </p:blipFill>
        <p:spPr>
          <a:xfrm>
            <a:off x="1026748" y="0"/>
            <a:ext cx="9425582" cy="6858000"/>
          </a:xfrm>
          <a:prstGeom prst="rect">
            <a:avLst/>
          </a:prstGeom>
        </p:spPr>
      </p:pic>
      <p:sp>
        <p:nvSpPr>
          <p:cNvPr id="4" name="Rectangle 3">
            <a:extLst>
              <a:ext uri="{FF2B5EF4-FFF2-40B4-BE49-F238E27FC236}">
                <a16:creationId xmlns:a16="http://schemas.microsoft.com/office/drawing/2014/main" id="{EC4F1F32-EA4B-594A-93EC-47C8BCEA0A5D}"/>
              </a:ext>
            </a:extLst>
          </p:cNvPr>
          <p:cNvSpPr/>
          <p:nvPr/>
        </p:nvSpPr>
        <p:spPr>
          <a:xfrm>
            <a:off x="8679051" y="2707477"/>
            <a:ext cx="3652434" cy="769441"/>
          </a:xfrm>
          <a:prstGeom prst="rect">
            <a:avLst/>
          </a:prstGeom>
        </p:spPr>
        <p:txBody>
          <a:bodyPr wrap="square">
            <a:spAutoFit/>
          </a:bodyPr>
          <a:lstStyle/>
          <a:p>
            <a:pPr algn="ctr"/>
            <a:r>
              <a:rPr lang="en-JP" sz="2200" dirty="0">
                <a:solidFill>
                  <a:srgbClr val="C00000"/>
                </a:solidFill>
              </a:rPr>
              <a:t>positive or null effect </a:t>
            </a:r>
          </a:p>
          <a:p>
            <a:pPr algn="ctr"/>
            <a:r>
              <a:rPr lang="en-JP" sz="2200" dirty="0">
                <a:solidFill>
                  <a:srgbClr val="C00000"/>
                </a:solidFill>
              </a:rPr>
              <a:t>of democracy</a:t>
            </a:r>
          </a:p>
        </p:txBody>
      </p:sp>
    </p:spTree>
    <p:extLst>
      <p:ext uri="{BB962C8B-B14F-4D97-AF65-F5344CB8AC3E}">
        <p14:creationId xmlns:p14="http://schemas.microsoft.com/office/powerpoint/2010/main" val="2223962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88FC6-0C17-574F-82E9-DBEA92424790}"/>
              </a:ext>
            </a:extLst>
          </p:cNvPr>
          <p:cNvSpPr>
            <a:spLocks noGrp="1"/>
          </p:cNvSpPr>
          <p:nvPr>
            <p:ph type="title"/>
          </p:nvPr>
        </p:nvSpPr>
        <p:spPr/>
        <p:txBody>
          <a:bodyPr/>
          <a:lstStyle/>
          <a:p>
            <a:r>
              <a:rPr lang="en-JP" dirty="0"/>
              <a:t>Trade</a:t>
            </a:r>
          </a:p>
        </p:txBody>
      </p:sp>
      <p:sp>
        <p:nvSpPr>
          <p:cNvPr id="3" name="Content Placeholder 2">
            <a:extLst>
              <a:ext uri="{FF2B5EF4-FFF2-40B4-BE49-F238E27FC236}">
                <a16:creationId xmlns:a16="http://schemas.microsoft.com/office/drawing/2014/main" id="{D5D58E7C-0221-404D-859C-D40DBA85D86E}"/>
              </a:ext>
            </a:extLst>
          </p:cNvPr>
          <p:cNvSpPr>
            <a:spLocks noGrp="1"/>
          </p:cNvSpPr>
          <p:nvPr>
            <p:ph idx="1"/>
          </p:nvPr>
        </p:nvSpPr>
        <p:spPr/>
        <p:txBody>
          <a:bodyPr anchor="ctr"/>
          <a:lstStyle/>
          <a:p>
            <a:pPr fontAlgn="base"/>
            <a:r>
              <a:rPr lang="en-US" dirty="0"/>
              <a:t>Import value index &amp; export value index: Current value of imports or exports converted to US dollars and expressed as a percentage of that in the base period (2000)</a:t>
            </a:r>
          </a:p>
          <a:p>
            <a:pPr fontAlgn="base"/>
            <a:r>
              <a:rPr lang="en-US" dirty="0"/>
              <a:t>Source: UN Conference on Trade and Development (UNCTAD), Handbook of Statistics and Data Files</a:t>
            </a:r>
          </a:p>
          <a:p>
            <a:endParaRPr lang="en-JP" dirty="0"/>
          </a:p>
        </p:txBody>
      </p:sp>
    </p:spTree>
    <p:extLst>
      <p:ext uri="{BB962C8B-B14F-4D97-AF65-F5344CB8AC3E}">
        <p14:creationId xmlns:p14="http://schemas.microsoft.com/office/powerpoint/2010/main" val="27588156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2C58E6D-A09A-CB49-8188-61DC16C31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759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2E402B-39FA-004A-B6FA-1743B5266AA4}"/>
              </a:ext>
            </a:extLst>
          </p:cNvPr>
          <p:cNvPicPr>
            <a:picLocks noChangeAspect="1"/>
          </p:cNvPicPr>
          <p:nvPr/>
        </p:nvPicPr>
        <p:blipFill>
          <a:blip r:embed="rId3"/>
          <a:stretch>
            <a:fillRect/>
          </a:stretch>
        </p:blipFill>
        <p:spPr>
          <a:xfrm>
            <a:off x="1524000" y="0"/>
            <a:ext cx="9144000" cy="6858000"/>
          </a:xfrm>
          <a:prstGeom prst="rect">
            <a:avLst/>
          </a:prstGeom>
        </p:spPr>
      </p:pic>
      <p:sp>
        <p:nvSpPr>
          <p:cNvPr id="3" name="Rounded Rectangle 2">
            <a:extLst>
              <a:ext uri="{FF2B5EF4-FFF2-40B4-BE49-F238E27FC236}">
                <a16:creationId xmlns:a16="http://schemas.microsoft.com/office/drawing/2014/main" id="{DBCB0D91-3334-9A42-BD0E-AB4E69DFCDE0}"/>
              </a:ext>
            </a:extLst>
          </p:cNvPr>
          <p:cNvSpPr/>
          <p:nvPr/>
        </p:nvSpPr>
        <p:spPr>
          <a:xfrm>
            <a:off x="1845733" y="270933"/>
            <a:ext cx="541867" cy="5401734"/>
          </a:xfrm>
          <a:prstGeom prst="round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3465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4251E87C-605E-0A4F-8BA6-214D35E0C914}"/>
              </a:ext>
            </a:extLst>
          </p:cNvPr>
          <p:cNvPicPr>
            <a:picLocks noChangeAspect="1"/>
          </p:cNvPicPr>
          <p:nvPr/>
        </p:nvPicPr>
        <p:blipFill>
          <a:blip r:embed="rId2"/>
          <a:stretch>
            <a:fillRect/>
          </a:stretch>
        </p:blipFill>
        <p:spPr>
          <a:xfrm>
            <a:off x="1383209" y="0"/>
            <a:ext cx="9425582" cy="6858000"/>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E46111F9-5799-4D40-A97A-6C8F6820D458}"/>
                  </a:ext>
                </a:extLst>
              </p:cNvPr>
              <p:cNvSpPr/>
              <p:nvPr/>
            </p:nvSpPr>
            <p:spPr>
              <a:xfrm>
                <a:off x="8349710" y="2644170"/>
                <a:ext cx="4236928" cy="1569660"/>
              </a:xfrm>
              <a:prstGeom prst="rect">
                <a:avLst/>
              </a:prstGeom>
            </p:spPr>
            <p:txBody>
              <a:bodyPr wrap="square">
                <a:spAutoFit/>
              </a:bodyPr>
              <a:lstStyle/>
              <a:p>
                <a:pPr algn="ctr"/>
                <a:r>
                  <a:rPr lang="en-JP" sz="2400" dirty="0">
                    <a:solidFill>
                      <a:srgbClr val="C00000"/>
                    </a:solidFill>
                  </a:rPr>
                  <a:t>1 s.d. </a:t>
                </a:r>
                <a14:m>
                  <m:oMath xmlns:m="http://schemas.openxmlformats.org/officeDocument/2006/math">
                    <m:r>
                      <a:rPr lang="en-JP" sz="2400" b="0" i="1">
                        <a:solidFill>
                          <a:srgbClr val="C00000"/>
                        </a:solidFill>
                        <a:latin typeface="Cambria Math" panose="02040503050406030204" pitchFamily="18" charset="0"/>
                        <a:ea typeface="Cambria Math" panose="02040503050406030204" pitchFamily="18" charset="0"/>
                      </a:rPr>
                      <m:t>↑</m:t>
                    </m:r>
                  </m:oMath>
                </a14:m>
                <a:r>
                  <a:rPr lang="en-JP" sz="2400" dirty="0">
                    <a:solidFill>
                      <a:srgbClr val="C00000"/>
                    </a:solidFill>
                  </a:rPr>
                  <a:t> in democracy index:</a:t>
                </a:r>
              </a:p>
              <a:p>
                <a:pPr algn="ctr"/>
                <a:r>
                  <a:rPr lang="en-JP" sz="2400" dirty="0">
                    <a:solidFill>
                      <a:srgbClr val="C00000"/>
                    </a:solidFill>
                  </a:rPr>
                  <a:t>150 </a:t>
                </a:r>
                <a14:m>
                  <m:oMath xmlns:m="http://schemas.openxmlformats.org/officeDocument/2006/math">
                    <m:r>
                      <a:rPr lang="en-JP" sz="2400" b="0" i="1">
                        <a:solidFill>
                          <a:srgbClr val="C00000"/>
                        </a:solidFill>
                        <a:latin typeface="Cambria Math" panose="02040503050406030204" pitchFamily="18" charset="0"/>
                        <a:ea typeface="Cambria Math" panose="02040503050406030204" pitchFamily="18" charset="0"/>
                      </a:rPr>
                      <m:t>↓</m:t>
                    </m:r>
                  </m:oMath>
                </a14:m>
                <a:r>
                  <a:rPr lang="en-JP" sz="2400" dirty="0">
                    <a:solidFill>
                      <a:srgbClr val="C00000"/>
                    </a:solidFill>
                  </a:rPr>
                  <a:t> in import value index </a:t>
                </a:r>
              </a:p>
              <a:p>
                <a:pPr algn="ctr"/>
                <a:r>
                  <a:rPr lang="en-JP" sz="2400" dirty="0">
                    <a:solidFill>
                      <a:srgbClr val="C00000"/>
                    </a:solidFill>
                  </a:rPr>
                  <a:t>in 2001-2019</a:t>
                </a:r>
              </a:p>
              <a:p>
                <a:pPr algn="ctr"/>
                <a:r>
                  <a:rPr lang="en-JP" sz="2400" dirty="0">
                    <a:solidFill>
                      <a:srgbClr val="C00000"/>
                    </a:solidFill>
                  </a:rPr>
                  <a:t>(45% of the mean)</a:t>
                </a:r>
              </a:p>
            </p:txBody>
          </p:sp>
        </mc:Choice>
        <mc:Fallback>
          <p:sp>
            <p:nvSpPr>
              <p:cNvPr id="4" name="Rectangle 3">
                <a:extLst>
                  <a:ext uri="{FF2B5EF4-FFF2-40B4-BE49-F238E27FC236}">
                    <a16:creationId xmlns:a16="http://schemas.microsoft.com/office/drawing/2014/main" id="{E46111F9-5799-4D40-A97A-6C8F6820D458}"/>
                  </a:ext>
                </a:extLst>
              </p:cNvPr>
              <p:cNvSpPr>
                <a:spLocks noRot="1" noChangeAspect="1" noMove="1" noResize="1" noEditPoints="1" noAdjustHandles="1" noChangeArrowheads="1" noChangeShapeType="1" noTextEdit="1"/>
              </p:cNvSpPr>
              <p:nvPr/>
            </p:nvSpPr>
            <p:spPr>
              <a:xfrm>
                <a:off x="8349710" y="2644170"/>
                <a:ext cx="4236928" cy="1569660"/>
              </a:xfrm>
              <a:prstGeom prst="rect">
                <a:avLst/>
              </a:prstGeom>
              <a:blipFill>
                <a:blip r:embed="rId3"/>
                <a:stretch>
                  <a:fillRect t="-2419" b="-8065"/>
                </a:stretch>
              </a:blipFill>
            </p:spPr>
            <p:txBody>
              <a:bodyPr/>
              <a:lstStyle/>
              <a:p>
                <a:r>
                  <a:rPr lang="en-JP">
                    <a:noFill/>
                  </a:rPr>
                  <a:t> </a:t>
                </a:r>
              </a:p>
            </p:txBody>
          </p:sp>
        </mc:Fallback>
      </mc:AlternateContent>
    </p:spTree>
    <p:extLst>
      <p:ext uri="{BB962C8B-B14F-4D97-AF65-F5344CB8AC3E}">
        <p14:creationId xmlns:p14="http://schemas.microsoft.com/office/powerpoint/2010/main" val="2383753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22B2408-CEA8-5F49-8EC8-72244FA95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0167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2F2F1CC0-CA41-DC40-89DF-452A5961065B}"/>
              </a:ext>
            </a:extLst>
          </p:cNvPr>
          <p:cNvPicPr>
            <a:picLocks noChangeAspect="1"/>
          </p:cNvPicPr>
          <p:nvPr/>
        </p:nvPicPr>
        <p:blipFill>
          <a:blip r:embed="rId2"/>
          <a:stretch>
            <a:fillRect/>
          </a:stretch>
        </p:blipFill>
        <p:spPr>
          <a:xfrm>
            <a:off x="1383209" y="0"/>
            <a:ext cx="9425582" cy="6858000"/>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67F1E41E-2B36-6F43-A081-167BB194D9AD}"/>
                  </a:ext>
                </a:extLst>
              </p:cNvPr>
              <p:cNvSpPr/>
              <p:nvPr/>
            </p:nvSpPr>
            <p:spPr>
              <a:xfrm>
                <a:off x="8141052" y="2644170"/>
                <a:ext cx="4236928" cy="1569660"/>
              </a:xfrm>
              <a:prstGeom prst="rect">
                <a:avLst/>
              </a:prstGeom>
            </p:spPr>
            <p:txBody>
              <a:bodyPr wrap="square">
                <a:spAutoFit/>
              </a:bodyPr>
              <a:lstStyle/>
              <a:p>
                <a:pPr algn="ctr"/>
                <a:r>
                  <a:rPr lang="en-JP" sz="2400" dirty="0">
                    <a:solidFill>
                      <a:srgbClr val="C00000"/>
                    </a:solidFill>
                  </a:rPr>
                  <a:t>1 s.d. </a:t>
                </a:r>
                <a14:m>
                  <m:oMath xmlns:m="http://schemas.openxmlformats.org/officeDocument/2006/math">
                    <m:r>
                      <a:rPr lang="en-JP" sz="2400" b="0" i="1">
                        <a:solidFill>
                          <a:srgbClr val="C00000"/>
                        </a:solidFill>
                        <a:latin typeface="Cambria Math" panose="02040503050406030204" pitchFamily="18" charset="0"/>
                        <a:ea typeface="Cambria Math" panose="02040503050406030204" pitchFamily="18" charset="0"/>
                      </a:rPr>
                      <m:t>↑</m:t>
                    </m:r>
                  </m:oMath>
                </a14:m>
                <a:r>
                  <a:rPr lang="en-JP" sz="2400" dirty="0">
                    <a:solidFill>
                      <a:srgbClr val="C00000"/>
                    </a:solidFill>
                  </a:rPr>
                  <a:t> in democracy index:</a:t>
                </a:r>
              </a:p>
              <a:p>
                <a:pPr algn="ctr"/>
                <a:r>
                  <a:rPr lang="en-JP" sz="2400" dirty="0">
                    <a:solidFill>
                      <a:srgbClr val="C00000"/>
                    </a:solidFill>
                  </a:rPr>
                  <a:t>150 </a:t>
                </a:r>
                <a14:m>
                  <m:oMath xmlns:m="http://schemas.openxmlformats.org/officeDocument/2006/math">
                    <m:r>
                      <a:rPr lang="en-JP" sz="2400" b="0" i="1">
                        <a:solidFill>
                          <a:srgbClr val="C00000"/>
                        </a:solidFill>
                        <a:latin typeface="Cambria Math" panose="02040503050406030204" pitchFamily="18" charset="0"/>
                        <a:ea typeface="Cambria Math" panose="02040503050406030204" pitchFamily="18" charset="0"/>
                      </a:rPr>
                      <m:t>↓</m:t>
                    </m:r>
                  </m:oMath>
                </a14:m>
                <a:r>
                  <a:rPr lang="en-JP" sz="2400" dirty="0">
                    <a:solidFill>
                      <a:srgbClr val="C00000"/>
                    </a:solidFill>
                  </a:rPr>
                  <a:t> in export value index</a:t>
                </a:r>
              </a:p>
              <a:p>
                <a:pPr algn="ctr"/>
                <a:r>
                  <a:rPr lang="en-JP" sz="2400" dirty="0">
                    <a:solidFill>
                      <a:srgbClr val="C00000"/>
                    </a:solidFill>
                  </a:rPr>
                  <a:t> in 2001-2019</a:t>
                </a:r>
              </a:p>
              <a:p>
                <a:pPr algn="ctr"/>
                <a:r>
                  <a:rPr lang="en-JP" sz="2400" dirty="0">
                    <a:solidFill>
                      <a:srgbClr val="C00000"/>
                    </a:solidFill>
                  </a:rPr>
                  <a:t>(40% of the mean)</a:t>
                </a:r>
              </a:p>
            </p:txBody>
          </p:sp>
        </mc:Choice>
        <mc:Fallback>
          <p:sp>
            <p:nvSpPr>
              <p:cNvPr id="4" name="Rectangle 3">
                <a:extLst>
                  <a:ext uri="{FF2B5EF4-FFF2-40B4-BE49-F238E27FC236}">
                    <a16:creationId xmlns:a16="http://schemas.microsoft.com/office/drawing/2014/main" id="{67F1E41E-2B36-6F43-A081-167BB194D9AD}"/>
                  </a:ext>
                </a:extLst>
              </p:cNvPr>
              <p:cNvSpPr>
                <a:spLocks noRot="1" noChangeAspect="1" noMove="1" noResize="1" noEditPoints="1" noAdjustHandles="1" noChangeArrowheads="1" noChangeShapeType="1" noTextEdit="1"/>
              </p:cNvSpPr>
              <p:nvPr/>
            </p:nvSpPr>
            <p:spPr>
              <a:xfrm>
                <a:off x="8141052" y="2644170"/>
                <a:ext cx="4236928" cy="1569660"/>
              </a:xfrm>
              <a:prstGeom prst="rect">
                <a:avLst/>
              </a:prstGeom>
              <a:blipFill>
                <a:blip r:embed="rId3"/>
                <a:stretch>
                  <a:fillRect t="-2419" b="-8065"/>
                </a:stretch>
              </a:blipFill>
            </p:spPr>
            <p:txBody>
              <a:bodyPr/>
              <a:lstStyle/>
              <a:p>
                <a:r>
                  <a:rPr lang="en-JP">
                    <a:noFill/>
                  </a:rPr>
                  <a:t> </a:t>
                </a:r>
              </a:p>
            </p:txBody>
          </p:sp>
        </mc:Fallback>
      </mc:AlternateContent>
    </p:spTree>
    <p:extLst>
      <p:ext uri="{BB962C8B-B14F-4D97-AF65-F5344CB8AC3E}">
        <p14:creationId xmlns:p14="http://schemas.microsoft.com/office/powerpoint/2010/main" val="19802781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44D95-18E0-B84B-AC04-440707DCEE80}"/>
              </a:ext>
            </a:extLst>
          </p:cNvPr>
          <p:cNvSpPr>
            <a:spLocks noGrp="1"/>
          </p:cNvSpPr>
          <p:nvPr>
            <p:ph type="title"/>
          </p:nvPr>
        </p:nvSpPr>
        <p:spPr/>
        <p:txBody>
          <a:bodyPr/>
          <a:lstStyle/>
          <a:p>
            <a:r>
              <a:rPr lang="en-JP" dirty="0"/>
              <a:t>Interpretation of Mechanisms</a:t>
            </a:r>
          </a:p>
        </p:txBody>
      </p:sp>
      <p:sp>
        <p:nvSpPr>
          <p:cNvPr id="3" name="Content Placeholder 2">
            <a:extLst>
              <a:ext uri="{FF2B5EF4-FFF2-40B4-BE49-F238E27FC236}">
                <a16:creationId xmlns:a16="http://schemas.microsoft.com/office/drawing/2014/main" id="{7639FE5E-1CC6-E14B-949E-98CAE5789996}"/>
              </a:ext>
            </a:extLst>
          </p:cNvPr>
          <p:cNvSpPr>
            <a:spLocks noGrp="1"/>
          </p:cNvSpPr>
          <p:nvPr>
            <p:ph idx="1"/>
          </p:nvPr>
        </p:nvSpPr>
        <p:spPr/>
        <p:txBody>
          <a:bodyPr anchor="ctr">
            <a:normAutofit/>
          </a:bodyPr>
          <a:lstStyle/>
          <a:p>
            <a:pPr marL="0" indent="0">
              <a:buClr>
                <a:schemeClr val="accent1"/>
              </a:buClr>
              <a:buNone/>
            </a:pPr>
            <a:r>
              <a:rPr lang="en-US" dirty="0"/>
              <a:t>Democracy dampens economic growth through:</a:t>
            </a:r>
          </a:p>
          <a:p>
            <a:pPr lvl="1" fontAlgn="base">
              <a:buClr>
                <a:schemeClr val="accent1"/>
              </a:buClr>
            </a:pPr>
            <a:r>
              <a:rPr lang="en-US" sz="2800" dirty="0"/>
              <a:t>slower value-added growth</a:t>
            </a:r>
          </a:p>
          <a:p>
            <a:pPr lvl="2" fontAlgn="base">
              <a:buClr>
                <a:schemeClr val="accent1"/>
              </a:buClr>
            </a:pPr>
            <a:r>
              <a:rPr lang="en-US" sz="2400" dirty="0"/>
              <a:t>decreases in investment</a:t>
            </a:r>
          </a:p>
          <a:p>
            <a:pPr lvl="1" fontAlgn="base">
              <a:buClr>
                <a:schemeClr val="accent1"/>
              </a:buClr>
            </a:pPr>
            <a:r>
              <a:rPr lang="en-US" sz="2800" dirty="0"/>
              <a:t>decreases in trade</a:t>
            </a:r>
          </a:p>
          <a:p>
            <a:pPr marL="457200" lvl="1" indent="0" fontAlgn="base">
              <a:buClr>
                <a:schemeClr val="accent1"/>
              </a:buClr>
              <a:buNone/>
            </a:pPr>
            <a:endParaRPr lang="en-US" sz="2800" dirty="0"/>
          </a:p>
          <a:p>
            <a:pPr lvl="1" fontAlgn="base"/>
            <a:endParaRPr lang="en-US" dirty="0"/>
          </a:p>
        </p:txBody>
      </p:sp>
    </p:spTree>
    <p:extLst>
      <p:ext uri="{BB962C8B-B14F-4D97-AF65-F5344CB8AC3E}">
        <p14:creationId xmlns:p14="http://schemas.microsoft.com/office/powerpoint/2010/main" val="11176702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health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national outcomes</a:t>
            </a:r>
          </a:p>
          <a:p>
            <a:pPr marL="571500" indent="-571500">
              <a:buClr>
                <a:schemeClr val="accent1"/>
              </a:buClr>
              <a:buAutoNum type="romanUcPeriod"/>
            </a:pPr>
            <a:r>
              <a:rPr lang="en-US" dirty="0">
                <a:solidFill>
                  <a:schemeClr val="tx2">
                    <a:lumMod val="60000"/>
                    <a:lumOff val="40000"/>
                  </a:schemeClr>
                </a:solidFill>
              </a:rPr>
              <a:t>IV</a:t>
            </a:r>
            <a:r>
              <a:rPr lang="en-JP" dirty="0">
                <a:solidFill>
                  <a:schemeClr val="tx2">
                    <a:lumMod val="60000"/>
                    <a:lumOff val="40000"/>
                  </a:schemeClr>
                </a:solidFill>
              </a:rPr>
              <a: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 in 2020</a:t>
            </a:r>
          </a:p>
          <a:p>
            <a:pPr marL="571500" indent="-571500">
              <a:buClr>
                <a:schemeClr val="accent1"/>
              </a:buClr>
              <a:buAutoNum type="romanUcPeriod"/>
            </a:pPr>
            <a:r>
              <a:rPr lang="en-JP" dirty="0"/>
              <a:t>Conclusion</a:t>
            </a:r>
          </a:p>
        </p:txBody>
      </p:sp>
    </p:spTree>
    <p:extLst>
      <p:ext uri="{BB962C8B-B14F-4D97-AF65-F5344CB8AC3E}">
        <p14:creationId xmlns:p14="http://schemas.microsoft.com/office/powerpoint/2010/main" val="2111780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CC140-A0F9-5242-BAA2-2E392D2F303B}"/>
              </a:ext>
            </a:extLst>
          </p:cNvPr>
          <p:cNvSpPr>
            <a:spLocks noGrp="1"/>
          </p:cNvSpPr>
          <p:nvPr>
            <p:ph idx="1"/>
          </p:nvPr>
        </p:nvSpPr>
        <p:spPr>
          <a:xfrm>
            <a:off x="842010" y="2054225"/>
            <a:ext cx="10507980" cy="4438650"/>
          </a:xfrm>
        </p:spPr>
        <p:txBody>
          <a:bodyPr anchor="ctr">
            <a:normAutofit/>
          </a:bodyPr>
          <a:lstStyle/>
          <a:p>
            <a:pPr marL="0" indent="0">
              <a:buNone/>
            </a:pPr>
            <a:r>
              <a:rPr lang="en-JP" dirty="0"/>
              <a:t>We found that:</a:t>
            </a:r>
          </a:p>
          <a:p>
            <a:pPr>
              <a:buClr>
                <a:schemeClr val="accent1"/>
              </a:buClr>
            </a:pPr>
            <a:r>
              <a:rPr lang="en-JP" dirty="0"/>
              <a:t>Democracy has persistent </a:t>
            </a:r>
            <a:r>
              <a:rPr lang="en-JP" i="1" dirty="0"/>
              <a:t>negative </a:t>
            </a:r>
            <a:r>
              <a:rPr lang="en-JP" dirty="0"/>
              <a:t>impacts on GDP growth since the beginning of the 21st century</a:t>
            </a:r>
          </a:p>
          <a:p>
            <a:pPr lvl="1">
              <a:buClr>
                <a:schemeClr val="accent1"/>
              </a:buClr>
            </a:pPr>
            <a:r>
              <a:rPr lang="en-JP" dirty="0"/>
              <a:t>For 2020, democracy is also found to cause more Covid-19-related deaths</a:t>
            </a:r>
          </a:p>
          <a:p>
            <a:pPr>
              <a:buClr>
                <a:schemeClr val="accent1"/>
              </a:buClr>
            </a:pPr>
            <a:r>
              <a:rPr lang="en-JP" dirty="0"/>
              <a:t>Mechanisms are likely to be decreases in investments and trade, and slower value-added growth</a:t>
            </a:r>
          </a:p>
          <a:p>
            <a:pPr marL="0" indent="0">
              <a:buNone/>
            </a:pPr>
            <a:endParaRPr lang="en-JP" dirty="0"/>
          </a:p>
          <a:p>
            <a:endParaRPr lang="en-JP" dirty="0"/>
          </a:p>
          <a:p>
            <a:pPr marL="0" indent="0">
              <a:buNone/>
            </a:pPr>
            <a:endParaRPr lang="en-JP" dirty="0"/>
          </a:p>
        </p:txBody>
      </p:sp>
      <p:sp>
        <p:nvSpPr>
          <p:cNvPr id="7" name="Title 1">
            <a:extLst>
              <a:ext uri="{FF2B5EF4-FFF2-40B4-BE49-F238E27FC236}">
                <a16:creationId xmlns:a16="http://schemas.microsoft.com/office/drawing/2014/main" id="{6B425A79-E5C4-4B43-8FE1-3B09998833DB}"/>
              </a:ext>
            </a:extLst>
          </p:cNvPr>
          <p:cNvSpPr>
            <a:spLocks noGrp="1"/>
          </p:cNvSpPr>
          <p:nvPr>
            <p:ph type="title"/>
          </p:nvPr>
        </p:nvSpPr>
        <p:spPr>
          <a:xfrm>
            <a:off x="171450" y="365125"/>
            <a:ext cx="12020550" cy="1325563"/>
          </a:xfrm>
        </p:spPr>
        <p:txBody>
          <a:bodyPr/>
          <a:lstStyle/>
          <a:p>
            <a:r>
              <a:rPr lang="en-JP" dirty="0"/>
              <a:t>Curse of Democracy: Evidence from the 21st century</a:t>
            </a:r>
          </a:p>
        </p:txBody>
      </p:sp>
    </p:spTree>
    <p:extLst>
      <p:ext uri="{BB962C8B-B14F-4D97-AF65-F5344CB8AC3E}">
        <p14:creationId xmlns:p14="http://schemas.microsoft.com/office/powerpoint/2010/main" val="18507383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CC140-A0F9-5242-BAA2-2E392D2F303B}"/>
              </a:ext>
            </a:extLst>
          </p:cNvPr>
          <p:cNvSpPr>
            <a:spLocks noGrp="1"/>
          </p:cNvSpPr>
          <p:nvPr>
            <p:ph idx="1"/>
          </p:nvPr>
        </p:nvSpPr>
        <p:spPr>
          <a:xfrm>
            <a:off x="838200" y="2141537"/>
            <a:ext cx="10515600" cy="4351338"/>
          </a:xfrm>
        </p:spPr>
        <p:txBody>
          <a:bodyPr anchor="ctr">
            <a:normAutofit fontScale="85000" lnSpcReduction="10000"/>
          </a:bodyPr>
          <a:lstStyle/>
          <a:p>
            <a:pPr marL="0" indent="0">
              <a:buNone/>
            </a:pPr>
            <a:endParaRPr lang="en-JP" dirty="0"/>
          </a:p>
          <a:p>
            <a:pPr marL="0" indent="0">
              <a:buNone/>
            </a:pPr>
            <a:r>
              <a:rPr lang="en-JP" dirty="0"/>
              <a:t>Moving forward: </a:t>
            </a:r>
          </a:p>
          <a:p>
            <a:pPr>
              <a:buClr>
                <a:schemeClr val="accent1"/>
              </a:buClr>
            </a:pPr>
            <a:r>
              <a:rPr lang="en-JP" dirty="0"/>
              <a:t>Democracy’s effects on perfomance in other aspects (e.g. inequality, happiness)?</a:t>
            </a:r>
          </a:p>
          <a:p>
            <a:pPr>
              <a:buClr>
                <a:schemeClr val="accent1"/>
              </a:buClr>
            </a:pPr>
            <a:r>
              <a:rPr lang="en-JP" dirty="0"/>
              <a:t>Geopolitical movements away from democracy? </a:t>
            </a:r>
          </a:p>
          <a:p>
            <a:pPr marL="0" indent="0">
              <a:buClr>
                <a:schemeClr val="accent1"/>
              </a:buClr>
              <a:buNone/>
            </a:pPr>
            <a:endParaRPr lang="en-JP" dirty="0"/>
          </a:p>
          <a:p>
            <a:pPr marL="0" indent="0">
              <a:buNone/>
            </a:pPr>
            <a:r>
              <a:rPr lang="en-JP" dirty="0"/>
              <a:t>Policy Implication:</a:t>
            </a:r>
          </a:p>
          <a:p>
            <a:pPr>
              <a:buClr>
                <a:schemeClr val="accent1"/>
              </a:buClr>
            </a:pPr>
            <a:r>
              <a:rPr lang="en-JP" i="1" dirty="0"/>
              <a:t>Not </a:t>
            </a:r>
            <a:r>
              <a:rPr lang="en-JP" dirty="0"/>
              <a:t>a general case against democracy</a:t>
            </a:r>
          </a:p>
          <a:p>
            <a:pPr lvl="1">
              <a:buClr>
                <a:schemeClr val="accent1"/>
              </a:buClr>
            </a:pPr>
            <a:r>
              <a:rPr lang="en-JP" dirty="0"/>
              <a:t>normative and procedural virtues</a:t>
            </a:r>
          </a:p>
          <a:p>
            <a:pPr lvl="1">
              <a:buClr>
                <a:schemeClr val="accent1"/>
              </a:buClr>
            </a:pPr>
            <a:r>
              <a:rPr lang="en-JP" dirty="0"/>
              <a:t>democracies may be better in the long run</a:t>
            </a:r>
          </a:p>
          <a:p>
            <a:pPr>
              <a:buClr>
                <a:schemeClr val="accent1"/>
              </a:buClr>
            </a:pPr>
            <a:r>
              <a:rPr lang="en-JP" dirty="0"/>
              <a:t>Preferred interpretation: </a:t>
            </a:r>
          </a:p>
          <a:p>
            <a:pPr lvl="1">
              <a:buClr>
                <a:schemeClr val="accent1"/>
              </a:buClr>
            </a:pPr>
            <a:r>
              <a:rPr lang="en-JP" dirty="0"/>
              <a:t>Democracy has room for improvement in </a:t>
            </a:r>
            <a:r>
              <a:rPr lang="en-JP" i="1" dirty="0"/>
              <a:t>particular</a:t>
            </a:r>
            <a:r>
              <a:rPr lang="en-JP" dirty="0"/>
              <a:t> aspects in </a:t>
            </a:r>
            <a:r>
              <a:rPr lang="en-JP" i="1" dirty="0"/>
              <a:t>particular</a:t>
            </a:r>
            <a:r>
              <a:rPr lang="en-JP" dirty="0"/>
              <a:t> situations.</a:t>
            </a:r>
          </a:p>
          <a:p>
            <a:endParaRPr lang="en-JP" dirty="0"/>
          </a:p>
          <a:p>
            <a:pPr marL="0" indent="0">
              <a:buNone/>
            </a:pPr>
            <a:endParaRPr lang="en-JP" dirty="0"/>
          </a:p>
        </p:txBody>
      </p:sp>
      <p:sp>
        <p:nvSpPr>
          <p:cNvPr id="7" name="Title 1">
            <a:extLst>
              <a:ext uri="{FF2B5EF4-FFF2-40B4-BE49-F238E27FC236}">
                <a16:creationId xmlns:a16="http://schemas.microsoft.com/office/drawing/2014/main" id="{467556F0-CB6C-3C4E-9677-21962A4240DA}"/>
              </a:ext>
            </a:extLst>
          </p:cNvPr>
          <p:cNvSpPr>
            <a:spLocks noGrp="1"/>
          </p:cNvSpPr>
          <p:nvPr>
            <p:ph type="title"/>
          </p:nvPr>
        </p:nvSpPr>
        <p:spPr>
          <a:xfrm>
            <a:off x="171450" y="365125"/>
            <a:ext cx="12020550" cy="1325563"/>
          </a:xfrm>
        </p:spPr>
        <p:txBody>
          <a:bodyPr/>
          <a:lstStyle/>
          <a:p>
            <a:r>
              <a:rPr lang="en-JP" dirty="0"/>
              <a:t>Curse of Democracy: Evidence from the 21st century</a:t>
            </a:r>
          </a:p>
        </p:txBody>
      </p:sp>
    </p:spTree>
    <p:extLst>
      <p:ext uri="{BB962C8B-B14F-4D97-AF65-F5344CB8AC3E}">
        <p14:creationId xmlns:p14="http://schemas.microsoft.com/office/powerpoint/2010/main" val="3845408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E4469-06BA-D440-92B6-89A018B81CD4}"/>
              </a:ext>
            </a:extLst>
          </p:cNvPr>
          <p:cNvSpPr>
            <a:spLocks noGrp="1"/>
          </p:cNvSpPr>
          <p:nvPr>
            <p:ph type="title"/>
          </p:nvPr>
        </p:nvSpPr>
        <p:spPr/>
        <p:txBody>
          <a:bodyPr/>
          <a:lstStyle/>
          <a:p>
            <a:r>
              <a:rPr lang="en-US" dirty="0"/>
              <a:t>Our Agenda</a:t>
            </a:r>
            <a:endParaRPr lang="en-JP" dirty="0"/>
          </a:p>
        </p:txBody>
      </p:sp>
      <p:sp>
        <p:nvSpPr>
          <p:cNvPr id="3" name="Content Placeholder 2">
            <a:extLst>
              <a:ext uri="{FF2B5EF4-FFF2-40B4-BE49-F238E27FC236}">
                <a16:creationId xmlns:a16="http://schemas.microsoft.com/office/drawing/2014/main" id="{D9A76AE3-48F4-A940-AA50-ADB0C048E1F5}"/>
              </a:ext>
            </a:extLst>
          </p:cNvPr>
          <p:cNvSpPr>
            <a:spLocks noGrp="1"/>
          </p:cNvSpPr>
          <p:nvPr>
            <p:ph idx="1"/>
          </p:nvPr>
        </p:nvSpPr>
        <p:spPr>
          <a:xfrm>
            <a:off x="838200" y="2449327"/>
            <a:ext cx="10515600" cy="3494273"/>
          </a:xfrm>
        </p:spPr>
        <p:txBody>
          <a:bodyPr/>
          <a:lstStyle/>
          <a:p>
            <a:pPr marL="0" indent="0">
              <a:buNone/>
            </a:pPr>
            <a:r>
              <a:rPr lang="en-JP" dirty="0"/>
              <a:t>Context: Democracy is associated with worse economic </a:t>
            </a:r>
            <a:r>
              <a:rPr lang="en-US" dirty="0"/>
              <a:t>&amp;</a:t>
            </a:r>
            <a:r>
              <a:rPr lang="en-JP" dirty="0"/>
              <a:t> </a:t>
            </a:r>
            <a:r>
              <a:rPr lang="en-US" dirty="0"/>
              <a:t>public </a:t>
            </a:r>
            <a:r>
              <a:rPr lang="en-JP" dirty="0"/>
              <a:t>health outcomes in </a:t>
            </a:r>
            <a:r>
              <a:rPr lang="en-US" dirty="0"/>
              <a:t>this century</a:t>
            </a:r>
            <a:endParaRPr lang="en-JP" dirty="0"/>
          </a:p>
          <a:p>
            <a:endParaRPr lang="en-JP" b="1" dirty="0"/>
          </a:p>
          <a:p>
            <a:pPr marL="0" indent="0">
              <a:buNone/>
            </a:pPr>
            <a:r>
              <a:rPr lang="en-JP" dirty="0"/>
              <a:t>Question: D</a:t>
            </a:r>
            <a:r>
              <a:rPr lang="en-US" dirty="0"/>
              <a:t>o</a:t>
            </a:r>
            <a:r>
              <a:rPr lang="en-JP" dirty="0"/>
              <a:t> democratic political regimes </a:t>
            </a:r>
            <a:r>
              <a:rPr lang="en-JP" i="1" dirty="0"/>
              <a:t>cause</a:t>
            </a:r>
            <a:r>
              <a:rPr lang="en-JP" dirty="0"/>
              <a:t> the worse outcomes? </a:t>
            </a:r>
          </a:p>
          <a:p>
            <a:endParaRPr lang="en-JP" b="1" dirty="0"/>
          </a:p>
          <a:p>
            <a:pPr marL="0" indent="0">
              <a:buNone/>
            </a:pPr>
            <a:r>
              <a:rPr lang="en-JP" dirty="0"/>
              <a:t>Empirical strategy:</a:t>
            </a:r>
            <a:r>
              <a:rPr lang="en-US" dirty="0"/>
              <a:t> 5 of the most influential IVs for political institutions</a:t>
            </a:r>
            <a:endParaRPr lang="en-JP" dirty="0"/>
          </a:p>
        </p:txBody>
      </p:sp>
    </p:spTree>
    <p:extLst>
      <p:ext uri="{BB962C8B-B14F-4D97-AF65-F5344CB8AC3E}">
        <p14:creationId xmlns:p14="http://schemas.microsoft.com/office/powerpoint/2010/main" val="2875349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FCEC5-0C29-FA44-9EB4-8929E6582D2D}"/>
              </a:ext>
            </a:extLst>
          </p:cNvPr>
          <p:cNvSpPr>
            <a:spLocks noGrp="1"/>
          </p:cNvSpPr>
          <p:nvPr>
            <p:ph type="title"/>
          </p:nvPr>
        </p:nvSpPr>
        <p:spPr/>
        <p:txBody>
          <a:bodyPr/>
          <a:lstStyle/>
          <a:p>
            <a:r>
              <a:rPr lang="en-US" dirty="0"/>
              <a:t>F</a:t>
            </a:r>
            <a:r>
              <a:rPr lang="en-JP" dirty="0"/>
              <a:t>indings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83E42D2-CD5B-9B41-BD6B-C886DBCA4445}"/>
                  </a:ext>
                </a:extLst>
              </p:cNvPr>
              <p:cNvSpPr>
                <a:spLocks noGrp="1"/>
              </p:cNvSpPr>
              <p:nvPr>
                <p:ph idx="1"/>
              </p:nvPr>
            </p:nvSpPr>
            <p:spPr>
              <a:xfrm>
                <a:off x="838201" y="1666000"/>
                <a:ext cx="10515599" cy="5192000"/>
              </a:xfrm>
            </p:spPr>
            <p:txBody>
              <a:bodyPr>
                <a:normAutofit/>
              </a:bodyPr>
              <a:lstStyle/>
              <a:p>
                <a:pPr>
                  <a:buClr>
                    <a:schemeClr val="accent1"/>
                  </a:buClr>
                </a:pPr>
                <a:r>
                  <a:rPr lang="en-JP" sz="2400" dirty="0">
                    <a:solidFill>
                      <a:schemeClr val="tx1"/>
                    </a:solidFill>
                  </a:rPr>
                  <a:t>Democracy </a:t>
                </a:r>
                <a:r>
                  <a:rPr lang="en-JP" sz="2400" i="1" dirty="0">
                    <a:solidFill>
                      <a:schemeClr val="tx1"/>
                    </a:solidFill>
                  </a:rPr>
                  <a:t>causes</a:t>
                </a:r>
                <a:r>
                  <a:rPr lang="en-JP" sz="2400" dirty="0">
                    <a:solidFill>
                      <a:schemeClr val="tx1"/>
                    </a:solidFill>
                  </a:rPr>
                  <a:t> lower economic growth in the past 20 </a:t>
                </a:r>
                <a:r>
                  <a:rPr lang="en-US" sz="2400" dirty="0">
                    <a:solidFill>
                      <a:schemeClr val="tx1"/>
                    </a:solidFill>
                  </a:rPr>
                  <a:t>years</a:t>
                </a:r>
                <a:endParaRPr lang="en-JP" sz="2400" dirty="0">
                  <a:solidFill>
                    <a:schemeClr val="tx1"/>
                  </a:solidFill>
                </a:endParaRPr>
              </a:p>
              <a:p>
                <a:pPr marL="0" indent="0">
                  <a:buClr>
                    <a:schemeClr val="accent1"/>
                  </a:buClr>
                  <a:buNone/>
                </a:pPr>
                <a:r>
                  <a:rPr lang="en-JP" sz="2400" dirty="0">
                    <a:solidFill>
                      <a:schemeClr val="tx1"/>
                    </a:solidFill>
                  </a:rPr>
                  <a:t>	1 s.d. </a:t>
                </a:r>
                <a14:m>
                  <m:oMath xmlns:m="http://schemas.openxmlformats.org/officeDocument/2006/math">
                    <m:r>
                      <a:rPr lang="en-JP" sz="2400" i="1" smtClean="0">
                        <a:solidFill>
                          <a:schemeClr val="tx1"/>
                        </a:solidFill>
                        <a:latin typeface="Cambria Math" panose="02040503050406030204" pitchFamily="18" charset="0"/>
                        <a:ea typeface="Cambria Math" panose="02040503050406030204" pitchFamily="18" charset="0"/>
                      </a:rPr>
                      <m:t>↑</m:t>
                    </m:r>
                  </m:oMath>
                </a14:m>
                <a:r>
                  <a:rPr lang="en-JP" sz="2400" dirty="0">
                    <a:solidFill>
                      <a:schemeClr val="tx1"/>
                    </a:solidFill>
                  </a:rPr>
                  <a:t> in democracy index causes: </a:t>
                </a:r>
              </a:p>
              <a:p>
                <a:pPr marL="0" indent="0">
                  <a:buClr>
                    <a:schemeClr val="accent1"/>
                  </a:buClr>
                  <a:buNone/>
                </a:pPr>
                <a:r>
                  <a:rPr lang="en-JP" sz="2400" dirty="0">
                    <a:solidFill>
                      <a:schemeClr val="tx1"/>
                    </a:solidFill>
                  </a:rPr>
                  <a:t>		 a 2.0 percentage-point </a:t>
                </a:r>
                <a14:m>
                  <m:oMath xmlns:m="http://schemas.openxmlformats.org/officeDocument/2006/math">
                    <m:r>
                      <a:rPr lang="en-JP" sz="2400" b="0" i="1">
                        <a:solidFill>
                          <a:schemeClr val="tx1"/>
                        </a:solidFill>
                        <a:latin typeface="Cambria Math" panose="02040503050406030204" pitchFamily="18" charset="0"/>
                        <a:ea typeface="Cambria Math" panose="02040503050406030204" pitchFamily="18" charset="0"/>
                      </a:rPr>
                      <m:t>↓</m:t>
                    </m:r>
                  </m:oMath>
                </a14:m>
                <a:r>
                  <a:rPr lang="en-JP" sz="2400" dirty="0">
                    <a:solidFill>
                      <a:schemeClr val="tx1"/>
                    </a:solidFill>
                  </a:rPr>
                  <a:t> per year in GDP per capita in 2001-2019 </a:t>
                </a:r>
                <a:endParaRPr lang="en-US" sz="2400" dirty="0">
                  <a:solidFill>
                    <a:schemeClr val="tx1"/>
                  </a:solidFill>
                </a:endParaRPr>
              </a:p>
              <a:p>
                <a:pPr marL="0" indent="0">
                  <a:buClr>
                    <a:schemeClr val="accent1"/>
                  </a:buClr>
                  <a:buNone/>
                </a:pPr>
                <a:r>
                  <a:rPr lang="en-JP" sz="2400" dirty="0">
                    <a:solidFill>
                      <a:schemeClr val="tx1"/>
                    </a:solidFill>
                  </a:rPr>
                  <a:t>		 a 1.7 percentage-point </a:t>
                </a:r>
                <a14:m>
                  <m:oMath xmlns:m="http://schemas.openxmlformats.org/officeDocument/2006/math">
                    <m:r>
                      <a:rPr lang="en-JP" sz="2400" b="0" i="1">
                        <a:solidFill>
                          <a:schemeClr val="tx1"/>
                        </a:solidFill>
                        <a:latin typeface="Cambria Math" panose="02040503050406030204" pitchFamily="18" charset="0"/>
                        <a:ea typeface="Cambria Math" panose="02040503050406030204" pitchFamily="18" charset="0"/>
                      </a:rPr>
                      <m:t>↓</m:t>
                    </m:r>
                  </m:oMath>
                </a14:m>
                <a:r>
                  <a:rPr lang="en-JP" sz="2400" dirty="0">
                    <a:solidFill>
                      <a:schemeClr val="tx1"/>
                    </a:solidFill>
                  </a:rPr>
                  <a:t> per year in GDP per capita in 20</a:t>
                </a:r>
                <a:r>
                  <a:rPr lang="en-US" sz="2400" dirty="0">
                    <a:solidFill>
                      <a:schemeClr val="tx1"/>
                    </a:solidFill>
                  </a:rPr>
                  <a:t>20</a:t>
                </a:r>
                <a:r>
                  <a:rPr lang="en-JP" sz="2400" dirty="0">
                    <a:solidFill>
                      <a:schemeClr val="tx1"/>
                    </a:solidFill>
                  </a:rPr>
                  <a:t> </a:t>
                </a:r>
              </a:p>
              <a:p>
                <a:pPr marL="457200" lvl="1" indent="0">
                  <a:buClr>
                    <a:schemeClr val="accent1"/>
                  </a:buClr>
                  <a:buNone/>
                </a:pPr>
                <a:endParaRPr lang="en-JP" sz="2000" dirty="0">
                  <a:solidFill>
                    <a:schemeClr val="tx1"/>
                  </a:solidFill>
                </a:endParaRPr>
              </a:p>
              <a:p>
                <a:pPr>
                  <a:buClr>
                    <a:schemeClr val="accent1"/>
                  </a:buClr>
                </a:pPr>
                <a:r>
                  <a:rPr lang="en-US" sz="2400" dirty="0"/>
                  <a:t>Main c</a:t>
                </a:r>
                <a:r>
                  <a:rPr lang="en-JP" sz="2400" dirty="0">
                    <a:solidFill>
                      <a:schemeClr val="tx1"/>
                    </a:solidFill>
                  </a:rPr>
                  <a:t>hannels behind democracy’s adverse effect in the 21st century</a:t>
                </a:r>
                <a:r>
                  <a:rPr lang="en-US" sz="2400" dirty="0">
                    <a:solidFill>
                      <a:schemeClr val="tx1"/>
                    </a:solidFill>
                  </a:rPr>
                  <a:t>:</a:t>
                </a:r>
                <a:endParaRPr lang="en-JP" sz="2400" dirty="0">
                  <a:solidFill>
                    <a:schemeClr val="tx1"/>
                  </a:solidFill>
                </a:endParaRPr>
              </a:p>
              <a:p>
                <a:pPr marL="0" indent="0">
                  <a:buClr>
                    <a:schemeClr val="accent1"/>
                  </a:buClr>
                  <a:buNone/>
                </a:pPr>
                <a:r>
                  <a:rPr lang="en-JP" sz="2400" dirty="0">
                    <a:solidFill>
                      <a:schemeClr val="tx1"/>
                    </a:solidFill>
                  </a:rPr>
                  <a:t>	less investments as a share of GDP, less international trade</a:t>
                </a:r>
                <a:r>
                  <a:rPr lang="en-JP" sz="1600" dirty="0">
                    <a:solidFill>
                      <a:schemeClr val="tx1"/>
                    </a:solidFill>
                  </a:rPr>
                  <a:t>, </a:t>
                </a:r>
              </a:p>
              <a:p>
                <a:pPr marL="0" indent="0">
                  <a:buClr>
                    <a:schemeClr val="accent1"/>
                  </a:buClr>
                  <a:buNone/>
                </a:pPr>
                <a:r>
                  <a:rPr lang="en-JP" sz="1600" dirty="0">
                    <a:solidFill>
                      <a:schemeClr val="tx1"/>
                    </a:solidFill>
                  </a:rPr>
                  <a:t>	</a:t>
                </a:r>
                <a:r>
                  <a:rPr lang="en-JP" sz="2400" dirty="0">
                    <a:solidFill>
                      <a:schemeClr val="tx1"/>
                    </a:solidFill>
                  </a:rPr>
                  <a:t>and slower value-added growth in manufacturing and services</a:t>
                </a:r>
              </a:p>
              <a:p>
                <a:pPr lvl="1">
                  <a:buClr>
                    <a:schemeClr val="accent1"/>
                  </a:buClr>
                </a:pPr>
                <a:r>
                  <a:rPr lang="en-US" sz="2000" dirty="0">
                    <a:solidFill>
                      <a:schemeClr val="tx1"/>
                    </a:solidFill>
                  </a:rPr>
                  <a:t>(</a:t>
                </a:r>
                <a:r>
                  <a:rPr lang="en-JP" sz="2000" dirty="0">
                    <a:solidFill>
                      <a:schemeClr val="tx1"/>
                    </a:solidFill>
                  </a:rPr>
                  <a:t>Less important:</a:t>
                </a:r>
                <a:r>
                  <a:rPr lang="en-US" sz="2000" dirty="0">
                    <a:solidFill>
                      <a:schemeClr val="tx1"/>
                    </a:solidFill>
                  </a:rPr>
                  <a:t> school enrollment, child mortality, and taxes as a share of GDP)</a:t>
                </a:r>
                <a:endParaRPr lang="en-US" sz="2000" b="1" dirty="0">
                  <a:solidFill>
                    <a:schemeClr val="tx1"/>
                  </a:solidFill>
                </a:endParaRPr>
              </a:p>
              <a:p>
                <a:pPr marL="457200" lvl="1" indent="0">
                  <a:buClr>
                    <a:schemeClr val="accent1"/>
                  </a:buClr>
                  <a:buNone/>
                </a:pPr>
                <a:endParaRPr lang="en-US" sz="2000" b="1" dirty="0">
                  <a:solidFill>
                    <a:schemeClr val="tx1"/>
                  </a:solidFill>
                </a:endParaRPr>
              </a:p>
              <a:p>
                <a:pPr>
                  <a:buClr>
                    <a:schemeClr val="accent1"/>
                  </a:buClr>
                </a:pPr>
                <a:r>
                  <a:rPr lang="en-US" sz="2400" dirty="0">
                    <a:solidFill>
                      <a:schemeClr val="tx1"/>
                    </a:solidFill>
                  </a:rPr>
                  <a:t>D</a:t>
                </a:r>
                <a:r>
                  <a:rPr lang="en-JP" sz="2400" dirty="0">
                    <a:solidFill>
                      <a:schemeClr val="tx1"/>
                    </a:solidFill>
                  </a:rPr>
                  <a:t>emocracy </a:t>
                </a:r>
                <a:r>
                  <a:rPr lang="en-US" sz="2400" dirty="0">
                    <a:solidFill>
                      <a:schemeClr val="tx1"/>
                    </a:solidFill>
                  </a:rPr>
                  <a:t>is also negative for public health</a:t>
                </a:r>
                <a:r>
                  <a:rPr lang="en-JP" sz="2400" dirty="0">
                    <a:solidFill>
                      <a:schemeClr val="tx1"/>
                    </a:solidFill>
                  </a:rPr>
                  <a:t> in 2020</a:t>
                </a:r>
              </a:p>
              <a:p>
                <a:pPr marL="457200" lvl="1" indent="0">
                  <a:buClr>
                    <a:schemeClr val="accent1"/>
                  </a:buClr>
                  <a:buNone/>
                </a:pPr>
                <a:r>
                  <a:rPr lang="en-JP" dirty="0">
                    <a:solidFill>
                      <a:schemeClr val="tx1"/>
                    </a:solidFill>
                  </a:rPr>
                  <a:t>	1 s.d. </a:t>
                </a:r>
                <a14:m>
                  <m:oMath xmlns:m="http://schemas.openxmlformats.org/officeDocument/2006/math">
                    <m:r>
                      <a:rPr lang="en-JP" i="1">
                        <a:solidFill>
                          <a:schemeClr val="tx1"/>
                        </a:solidFill>
                        <a:latin typeface="Cambria Math" panose="02040503050406030204" pitchFamily="18" charset="0"/>
                        <a:ea typeface="Cambria Math" panose="02040503050406030204" pitchFamily="18" charset="0"/>
                      </a:rPr>
                      <m:t>↑</m:t>
                    </m:r>
                  </m:oMath>
                </a14:m>
                <a:r>
                  <a:rPr lang="en-JP" dirty="0">
                    <a:solidFill>
                      <a:schemeClr val="tx1"/>
                    </a:solidFill>
                  </a:rPr>
                  <a:t> in democracy index causes</a:t>
                </a:r>
                <a:r>
                  <a:rPr lang="en-US" dirty="0">
                    <a:solidFill>
                      <a:schemeClr val="tx1"/>
                    </a:solidFill>
                  </a:rPr>
                  <a:t> </a:t>
                </a:r>
                <a:r>
                  <a:rPr lang="en-JP" dirty="0">
                    <a:solidFill>
                      <a:schemeClr val="tx1"/>
                    </a:solidFill>
                  </a:rPr>
                  <a:t>a 350 ↑ in Covid-19 deaths per million</a:t>
                </a:r>
                <a:endParaRPr lang="en-US" b="1" dirty="0">
                  <a:solidFill>
                    <a:schemeClr val="tx1"/>
                  </a:solidFill>
                </a:endParaRPr>
              </a:p>
            </p:txBody>
          </p:sp>
        </mc:Choice>
        <mc:Fallback>
          <p:sp>
            <p:nvSpPr>
              <p:cNvPr id="3" name="Content Placeholder 2">
                <a:extLst>
                  <a:ext uri="{FF2B5EF4-FFF2-40B4-BE49-F238E27FC236}">
                    <a16:creationId xmlns:a16="http://schemas.microsoft.com/office/drawing/2014/main" id="{183E42D2-CD5B-9B41-BD6B-C886DBCA4445}"/>
                  </a:ext>
                </a:extLst>
              </p:cNvPr>
              <p:cNvSpPr>
                <a:spLocks noGrp="1" noRot="1" noChangeAspect="1" noMove="1" noResize="1" noEditPoints="1" noAdjustHandles="1" noChangeArrowheads="1" noChangeShapeType="1" noTextEdit="1"/>
              </p:cNvSpPr>
              <p:nvPr>
                <p:ph idx="1"/>
              </p:nvPr>
            </p:nvSpPr>
            <p:spPr>
              <a:xfrm>
                <a:off x="838201" y="1666000"/>
                <a:ext cx="10515599" cy="5192000"/>
              </a:xfrm>
              <a:blipFill>
                <a:blip r:embed="rId3"/>
                <a:stretch>
                  <a:fillRect l="-844" t="-1467"/>
                </a:stretch>
              </a:blipFill>
            </p:spPr>
            <p:txBody>
              <a:bodyPr/>
              <a:lstStyle/>
              <a:p>
                <a:r>
                  <a:rPr lang="en-JP">
                    <a:noFill/>
                  </a:rPr>
                  <a:t> </a:t>
                </a:r>
              </a:p>
            </p:txBody>
          </p:sp>
        </mc:Fallback>
      </mc:AlternateContent>
    </p:spTree>
    <p:extLst>
      <p:ext uri="{BB962C8B-B14F-4D97-AF65-F5344CB8AC3E}">
        <p14:creationId xmlns:p14="http://schemas.microsoft.com/office/powerpoint/2010/main" val="729641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E121-A533-C64C-988D-52A29EBBB778}"/>
              </a:ext>
            </a:extLst>
          </p:cNvPr>
          <p:cNvSpPr>
            <a:spLocks noGrp="1"/>
          </p:cNvSpPr>
          <p:nvPr>
            <p:ph type="title"/>
          </p:nvPr>
        </p:nvSpPr>
        <p:spPr/>
        <p:txBody>
          <a:bodyPr/>
          <a:lstStyle/>
          <a:p>
            <a:r>
              <a:rPr lang="en-JP" dirty="0"/>
              <a:t>Literature</a:t>
            </a:r>
          </a:p>
        </p:txBody>
      </p:sp>
      <p:sp>
        <p:nvSpPr>
          <p:cNvPr id="3" name="Content Placeholder 2">
            <a:extLst>
              <a:ext uri="{FF2B5EF4-FFF2-40B4-BE49-F238E27FC236}">
                <a16:creationId xmlns:a16="http://schemas.microsoft.com/office/drawing/2014/main" id="{3EBC63E7-66E7-4D4B-998F-F03ADFAF726D}"/>
              </a:ext>
            </a:extLst>
          </p:cNvPr>
          <p:cNvSpPr>
            <a:spLocks noGrp="1"/>
          </p:cNvSpPr>
          <p:nvPr>
            <p:ph idx="1"/>
          </p:nvPr>
        </p:nvSpPr>
        <p:spPr>
          <a:xfrm>
            <a:off x="838200" y="1047750"/>
            <a:ext cx="10712116" cy="5806800"/>
          </a:xfrm>
        </p:spPr>
        <p:txBody>
          <a:bodyPr>
            <a:normAutofit fontScale="92500" lnSpcReduction="10000"/>
          </a:bodyPr>
          <a:lstStyle/>
          <a:p>
            <a:pPr marL="0" indent="0">
              <a:buNone/>
            </a:pPr>
            <a:endParaRPr lang="en-JP" sz="1600" dirty="0">
              <a:solidFill>
                <a:schemeClr val="accent1"/>
              </a:solidFill>
            </a:endParaRPr>
          </a:p>
          <a:p>
            <a:pPr marL="0" indent="0">
              <a:buNone/>
            </a:pPr>
            <a:endParaRPr lang="en-JP" sz="1600" dirty="0">
              <a:solidFill>
                <a:schemeClr val="accent1"/>
              </a:solidFill>
            </a:endParaRPr>
          </a:p>
          <a:p>
            <a:pPr>
              <a:buClr>
                <a:schemeClr val="accent1"/>
              </a:buClr>
            </a:pPr>
            <a:r>
              <a:rPr lang="en-JP" sz="2600" dirty="0"/>
              <a:t>Democracy, economic growth and public health</a:t>
            </a:r>
          </a:p>
          <a:p>
            <a:pPr lvl="1">
              <a:buClr>
                <a:schemeClr val="accent1"/>
              </a:buClr>
            </a:pPr>
            <a:r>
              <a:rPr lang="en-JP" sz="2200" dirty="0"/>
              <a:t>Difficult to identify </a:t>
            </a:r>
            <a:r>
              <a:rPr lang="en-JP" sz="1500" dirty="0">
                <a:solidFill>
                  <a:schemeClr val="tx2"/>
                </a:solidFill>
              </a:rPr>
              <a:t>Klenow and Rodriguez-Clare (1997); Durlauf, Johnson and Temple (2005); Helpman (2009); Galor (2011);</a:t>
            </a:r>
            <a:endParaRPr lang="en-JP" sz="1700" dirty="0">
              <a:solidFill>
                <a:schemeClr val="tx2"/>
              </a:solidFill>
            </a:endParaRPr>
          </a:p>
          <a:p>
            <a:pPr lvl="1">
              <a:buClr>
                <a:schemeClr val="accent1"/>
              </a:buClr>
            </a:pPr>
            <a:r>
              <a:rPr lang="en-JP" sz="2200" dirty="0"/>
              <a:t>Classic cross-sectional regression studies </a:t>
            </a:r>
            <a:r>
              <a:rPr lang="en-JP" sz="1500" dirty="0">
                <a:solidFill>
                  <a:schemeClr val="tx2"/>
                </a:solidFill>
              </a:rPr>
              <a:t>Barro (1997); Przeworski and Limongi (1993); Przeworski et al. (2000).</a:t>
            </a:r>
            <a:endParaRPr lang="en-JP" sz="2200" dirty="0">
              <a:solidFill>
                <a:schemeClr val="tx2"/>
              </a:solidFill>
            </a:endParaRPr>
          </a:p>
          <a:p>
            <a:pPr lvl="1">
              <a:buClr>
                <a:schemeClr val="accent1"/>
              </a:buClr>
            </a:pPr>
            <a:r>
              <a:rPr lang="en-JP" sz="2200" dirty="0"/>
              <a:t>More quasi-experimental research designs</a:t>
            </a:r>
            <a:r>
              <a:rPr lang="en-JP" sz="2200" dirty="0">
                <a:solidFill>
                  <a:schemeClr val="tx2"/>
                </a:solidFill>
              </a:rPr>
              <a:t> </a:t>
            </a:r>
            <a:r>
              <a:rPr lang="en-JP" sz="1500" dirty="0">
                <a:solidFill>
                  <a:schemeClr val="tx2"/>
                </a:solidFill>
              </a:rPr>
              <a:t>Acemoglu et al. (2018); Aghion, Alesina and Trebbi (2007); Madsen, Raschky and Skali (2015); Papaioannou and Siourounis (2008); Persson and Tabellini (2006); Quinn and Woolley (2001); Rodrik and Wacziarg (2005)</a:t>
            </a:r>
          </a:p>
          <a:p>
            <a:pPr lvl="1">
              <a:buClr>
                <a:schemeClr val="accent1"/>
              </a:buClr>
            </a:pPr>
            <a:r>
              <a:rPr lang="en-JP" sz="2200" dirty="0"/>
              <a:t>Democracy’s effect on health</a:t>
            </a:r>
            <a:r>
              <a:rPr lang="en-JP" sz="2200" dirty="0">
                <a:solidFill>
                  <a:schemeClr val="tx2"/>
                </a:solidFill>
              </a:rPr>
              <a:t> </a:t>
            </a:r>
            <a:r>
              <a:rPr lang="en-JP" sz="1500" dirty="0">
                <a:solidFill>
                  <a:schemeClr val="tx2"/>
                </a:solidFill>
              </a:rPr>
              <a:t>Besley and Kudamatsu (2006); Gerring, Thacket and Alfaro (2012); Kudamatsu (2012). </a:t>
            </a:r>
            <a:endParaRPr lang="en-JP" sz="1900" dirty="0">
              <a:solidFill>
                <a:schemeClr val="tx2"/>
              </a:solidFill>
            </a:endParaRPr>
          </a:p>
          <a:p>
            <a:pPr lvl="1">
              <a:buClr>
                <a:schemeClr val="accent1"/>
              </a:buClr>
            </a:pPr>
            <a:r>
              <a:rPr lang="en-JP" sz="2200" dirty="0"/>
              <a:t>More broadly defined Western institutions</a:t>
            </a:r>
            <a:r>
              <a:rPr lang="en-JP" sz="1500" dirty="0">
                <a:solidFill>
                  <a:schemeClr val="tx2"/>
                </a:solidFill>
              </a:rPr>
              <a:t> Acemoglu, Johnson and Robinson (2001, 2002); Easterly and Levine (2003); Hall and Jones (1999)</a:t>
            </a:r>
            <a:endParaRPr lang="en-JP" sz="1500" dirty="0">
              <a:solidFill>
                <a:schemeClr val="accent1"/>
              </a:solidFill>
            </a:endParaRPr>
          </a:p>
          <a:p>
            <a:pPr>
              <a:buClr>
                <a:schemeClr val="accent1"/>
              </a:buClr>
            </a:pPr>
            <a:r>
              <a:rPr lang="en-JP" sz="2600" dirty="0"/>
              <a:t>Economic growth in the 21st century</a:t>
            </a:r>
          </a:p>
          <a:p>
            <a:pPr lvl="1">
              <a:buClr>
                <a:schemeClr val="accent1"/>
              </a:buClr>
            </a:pPr>
            <a:r>
              <a:rPr lang="en-JP" sz="2200" dirty="0"/>
              <a:t>Global trend towards convergence </a:t>
            </a:r>
            <a:r>
              <a:rPr lang="en-JP" sz="1500" dirty="0">
                <a:solidFill>
                  <a:schemeClr val="tx2"/>
                </a:solidFill>
              </a:rPr>
              <a:t>Kremer, Willis and You (2021)</a:t>
            </a:r>
          </a:p>
          <a:p>
            <a:pPr lvl="1">
              <a:buClr>
                <a:schemeClr val="accent1"/>
              </a:buClr>
            </a:pPr>
            <a:r>
              <a:rPr lang="en-JP" sz="2200" dirty="0"/>
              <a:t>Improvement in policy outcomes in developing countries </a:t>
            </a:r>
            <a:r>
              <a:rPr lang="en-JP" sz="1500" dirty="0">
                <a:solidFill>
                  <a:schemeClr val="tx2"/>
                </a:solidFill>
              </a:rPr>
              <a:t>Easterly (2019)</a:t>
            </a:r>
          </a:p>
          <a:p>
            <a:pPr lvl="1">
              <a:buClr>
                <a:schemeClr val="accent1"/>
              </a:buClr>
            </a:pPr>
            <a:r>
              <a:rPr lang="en-JP" sz="2200" dirty="0"/>
              <a:t>China’s unprecedented growth and its effects</a:t>
            </a:r>
            <a:r>
              <a:rPr lang="en-JP" sz="2200" dirty="0">
                <a:solidFill>
                  <a:schemeClr val="tx2"/>
                </a:solidFill>
              </a:rPr>
              <a:t> </a:t>
            </a:r>
            <a:r>
              <a:rPr lang="en-JP" sz="1500" dirty="0">
                <a:solidFill>
                  <a:schemeClr val="tx2"/>
                </a:solidFill>
              </a:rPr>
              <a:t>Song, Storesletten and Zilibotti (2011); Autor, Dorn and Hanson (2016)</a:t>
            </a:r>
            <a:endParaRPr lang="en-JP" sz="1500" dirty="0">
              <a:solidFill>
                <a:schemeClr val="accent1"/>
              </a:solidFill>
            </a:endParaRPr>
          </a:p>
          <a:p>
            <a:pPr>
              <a:buClr>
                <a:schemeClr val="accent1"/>
              </a:buClr>
            </a:pPr>
            <a:r>
              <a:rPr lang="en-JP" sz="2600" dirty="0"/>
              <a:t>Economics of pandemics</a:t>
            </a:r>
          </a:p>
          <a:p>
            <a:pPr lvl="1">
              <a:buClr>
                <a:schemeClr val="accent1"/>
              </a:buClr>
            </a:pPr>
            <a:r>
              <a:rPr lang="en-JP" sz="1900" dirty="0"/>
              <a:t>Obedience to travel restrictions or compliance with social distancing differ by culture, social capital, government communication, and political systems </a:t>
            </a:r>
            <a:r>
              <a:rPr lang="en-JP" sz="1500" dirty="0">
                <a:solidFill>
                  <a:schemeClr val="tx2"/>
                </a:solidFill>
              </a:rPr>
              <a:t>Frey, Chen and Presidente (2020); Giuliano et al (2020); Karabulut et al (2021); Bosancianu et. al (2020); Schmelz (2021). </a:t>
            </a:r>
          </a:p>
          <a:p>
            <a:pPr lvl="1">
              <a:buClr>
                <a:schemeClr val="accent1"/>
              </a:buClr>
            </a:pPr>
            <a:endParaRPr lang="en-JP" sz="1900" dirty="0">
              <a:solidFill>
                <a:schemeClr val="accent1"/>
              </a:solidFill>
            </a:endParaRPr>
          </a:p>
          <a:p>
            <a:pPr>
              <a:buClr>
                <a:schemeClr val="accent1"/>
              </a:buClr>
            </a:pPr>
            <a:endParaRPr lang="en-JP" sz="2000" dirty="0">
              <a:solidFill>
                <a:schemeClr val="accent1"/>
              </a:solidFill>
            </a:endParaRPr>
          </a:p>
          <a:p>
            <a:pPr marL="0" indent="0">
              <a:buNone/>
            </a:pPr>
            <a:endParaRPr lang="en-JP" sz="1600" dirty="0"/>
          </a:p>
        </p:txBody>
      </p:sp>
    </p:spTree>
    <p:extLst>
      <p:ext uri="{BB962C8B-B14F-4D97-AF65-F5344CB8AC3E}">
        <p14:creationId xmlns:p14="http://schemas.microsoft.com/office/powerpoint/2010/main" val="4169167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t>Data</a:t>
            </a:r>
          </a:p>
          <a:p>
            <a:pPr marL="571500" indent="-571500">
              <a:buClr>
                <a:schemeClr val="accent1"/>
              </a:buClr>
              <a:buFont typeface="Arial" panose="020B0604020202020204" pitchFamily="34" charset="0"/>
              <a:buAutoNum type="romanUcPeriod"/>
            </a:pPr>
            <a:r>
              <a:rPr lang="en-JP" dirty="0"/>
              <a:t>OLS relationship between democracy and national outcomes</a:t>
            </a:r>
          </a:p>
          <a:p>
            <a:pPr marL="571500" indent="-571500">
              <a:buClr>
                <a:schemeClr val="accent1"/>
              </a:buClr>
              <a:buAutoNum type="romanUcPeriod"/>
            </a:pPr>
            <a:r>
              <a:rPr lang="en-US" dirty="0"/>
              <a:t>IV</a:t>
            </a:r>
            <a:r>
              <a:rPr lang="en-JP" dirty="0"/>
              <a: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t>Democracy’s causal effect</a:t>
            </a:r>
          </a:p>
          <a:p>
            <a:pPr marL="1028700" lvl="1" indent="-571500">
              <a:buClr>
                <a:schemeClr val="accent1"/>
              </a:buClr>
              <a:buAutoNum type="romanUcPeriod"/>
            </a:pPr>
            <a:r>
              <a:rPr lang="en-JP" dirty="0"/>
              <a:t>Channels behind democracy’s effect</a:t>
            </a:r>
          </a:p>
          <a:p>
            <a:pPr marL="571500" indent="-571500">
              <a:buClr>
                <a:schemeClr val="accent1"/>
              </a:buClr>
              <a:buAutoNum type="romanUcPeriod"/>
            </a:pPr>
            <a:r>
              <a:rPr lang="en-JP" dirty="0"/>
              <a:t>Conclusion</a:t>
            </a:r>
          </a:p>
        </p:txBody>
      </p:sp>
    </p:spTree>
    <p:extLst>
      <p:ext uri="{BB962C8B-B14F-4D97-AF65-F5344CB8AC3E}">
        <p14:creationId xmlns:p14="http://schemas.microsoft.com/office/powerpoint/2010/main" val="1284725064"/>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13885</TotalTime>
  <Words>4426</Words>
  <Application>Microsoft Macintosh PowerPoint</Application>
  <PresentationFormat>Widescreen</PresentationFormat>
  <Paragraphs>459</Paragraphs>
  <Slides>56</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Calibri Light</vt:lpstr>
      <vt:lpstr>Cambria Math</vt:lpstr>
      <vt:lpstr>Office Theme</vt:lpstr>
      <vt:lpstr>The Curse of Democracy:  Evidence from the 21st Century  </vt:lpstr>
      <vt:lpstr>PowerPoint Presentation</vt:lpstr>
      <vt:lpstr>PowerPoint Presentation</vt:lpstr>
      <vt:lpstr>PowerPoint Presentation</vt:lpstr>
      <vt:lpstr>PowerPoint Presentation</vt:lpstr>
      <vt:lpstr>Our Agenda</vt:lpstr>
      <vt:lpstr>Findings</vt:lpstr>
      <vt:lpstr>Literature</vt:lpstr>
      <vt:lpstr>Outline</vt:lpstr>
      <vt:lpstr>Outline</vt:lpstr>
      <vt:lpstr>Data on outcomes</vt:lpstr>
      <vt:lpstr>Data on democracy</vt:lpstr>
      <vt:lpstr>Outline</vt:lpstr>
      <vt:lpstr>Empirical specification</vt:lpstr>
      <vt:lpstr>PowerPoint Presentation</vt:lpstr>
      <vt:lpstr>PowerPoint Presentation</vt:lpstr>
      <vt:lpstr>PowerPoint Presentation</vt:lpstr>
      <vt:lpstr>Outline</vt:lpstr>
      <vt:lpstr>Empirical specification</vt:lpstr>
      <vt:lpstr>IVs for political regimes</vt:lpstr>
      <vt:lpstr>1. European settler mortality IV</vt:lpstr>
      <vt:lpstr>PowerPoint Presentation</vt:lpstr>
      <vt:lpstr>2. Past Population Density</vt:lpstr>
      <vt:lpstr>PowerPoint Presentation</vt:lpstr>
      <vt:lpstr>3. Legal Origin</vt:lpstr>
      <vt:lpstr>4. Fraction speaking English or Western European</vt:lpstr>
      <vt:lpstr>PowerPoint Presentation</vt:lpstr>
      <vt:lpstr>5. Availability of crops and minerals</vt:lpstr>
      <vt:lpstr>IVs for political regimes</vt:lpstr>
      <vt:lpstr>Outline</vt:lpstr>
      <vt:lpstr>PowerPoint Presentation</vt:lpstr>
      <vt:lpstr>PowerPoint Presentation</vt:lpstr>
      <vt:lpstr>PowerPoint Presentation</vt:lpstr>
      <vt:lpstr>Robustness</vt:lpstr>
      <vt:lpstr>Outline</vt:lpstr>
      <vt:lpstr>Empirical specification</vt:lpstr>
      <vt:lpstr>Potential Mechanisms</vt:lpstr>
      <vt:lpstr>Value Added in Manufacturing and Services</vt:lpstr>
      <vt:lpstr>PowerPoint Presentation</vt:lpstr>
      <vt:lpstr>PowerPoint Presentation</vt:lpstr>
      <vt:lpstr>PowerPoint Presentation</vt:lpstr>
      <vt:lpstr>PowerPoint Presentation</vt:lpstr>
      <vt:lpstr>Investment as a share of GDP</vt:lpstr>
      <vt:lpstr>PowerPoint Presentation</vt:lpstr>
      <vt:lpstr>PowerPoint Presentation</vt:lpstr>
      <vt:lpstr>PowerPoint Presentation</vt:lpstr>
      <vt:lpstr>PowerPoint Presentation</vt:lpstr>
      <vt:lpstr>Trade</vt:lpstr>
      <vt:lpstr>PowerPoint Presentation</vt:lpstr>
      <vt:lpstr>PowerPoint Presentation</vt:lpstr>
      <vt:lpstr>PowerPoint Presentation</vt:lpstr>
      <vt:lpstr>PowerPoint Presentation</vt:lpstr>
      <vt:lpstr>Interpretation of Mechanisms</vt:lpstr>
      <vt:lpstr>Outline</vt:lpstr>
      <vt:lpstr>Curse of Democracy: Evidence from the 21st century</vt:lpstr>
      <vt:lpstr>Curse of Democracy: Evidence from the 21st century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Curse of Democracy: Evidence from 2020</dc:title>
  <dc:creator>Sudo, Ayumi</dc:creator>
  <cp:lastModifiedBy>Sudo, Ayumi</cp:lastModifiedBy>
  <cp:revision>161</cp:revision>
  <dcterms:created xsi:type="dcterms:W3CDTF">2021-04-08T13:22:35Z</dcterms:created>
  <dcterms:modified xsi:type="dcterms:W3CDTF">2021-08-23T16:05:29Z</dcterms:modified>
</cp:coreProperties>
</file>